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9"/>
  </p:notesMasterIdLst>
  <p:handoutMasterIdLst>
    <p:handoutMasterId r:id="rId70"/>
  </p:handoutMasterIdLst>
  <p:sldIdLst>
    <p:sldId id="968" r:id="rId2"/>
    <p:sldId id="738" r:id="rId3"/>
    <p:sldId id="831" r:id="rId4"/>
    <p:sldId id="970" r:id="rId5"/>
    <p:sldId id="887" r:id="rId6"/>
    <p:sldId id="888" r:id="rId7"/>
    <p:sldId id="835" r:id="rId8"/>
    <p:sldId id="889" r:id="rId9"/>
    <p:sldId id="890" r:id="rId10"/>
    <p:sldId id="891" r:id="rId11"/>
    <p:sldId id="971" r:id="rId12"/>
    <p:sldId id="838" r:id="rId13"/>
    <p:sldId id="839" r:id="rId14"/>
    <p:sldId id="848" r:id="rId15"/>
    <p:sldId id="897" r:id="rId16"/>
    <p:sldId id="944" r:id="rId17"/>
    <p:sldId id="972" r:id="rId18"/>
    <p:sldId id="895" r:id="rId19"/>
    <p:sldId id="945" r:id="rId20"/>
    <p:sldId id="905" r:id="rId21"/>
    <p:sldId id="946" r:id="rId22"/>
    <p:sldId id="907" r:id="rId23"/>
    <p:sldId id="852" r:id="rId24"/>
    <p:sldId id="947" r:id="rId25"/>
    <p:sldId id="909" r:id="rId26"/>
    <p:sldId id="854" r:id="rId27"/>
    <p:sldId id="855" r:id="rId28"/>
    <p:sldId id="948" r:id="rId29"/>
    <p:sldId id="910" r:id="rId30"/>
    <p:sldId id="949" r:id="rId31"/>
    <p:sldId id="911" r:id="rId32"/>
    <p:sldId id="950" r:id="rId33"/>
    <p:sldId id="912" r:id="rId34"/>
    <p:sldId id="951" r:id="rId35"/>
    <p:sldId id="913" r:id="rId36"/>
    <p:sldId id="965" r:id="rId37"/>
    <p:sldId id="952" r:id="rId38"/>
    <p:sldId id="914" r:id="rId39"/>
    <p:sldId id="953" r:id="rId40"/>
    <p:sldId id="915" r:id="rId41"/>
    <p:sldId id="954" r:id="rId42"/>
    <p:sldId id="916" r:id="rId43"/>
    <p:sldId id="863" r:id="rId44"/>
    <p:sldId id="955" r:id="rId45"/>
    <p:sldId id="917" r:id="rId46"/>
    <p:sldId id="956" r:id="rId47"/>
    <p:sldId id="918" r:id="rId48"/>
    <p:sldId id="943" r:id="rId49"/>
    <p:sldId id="920" r:id="rId50"/>
    <p:sldId id="866" r:id="rId51"/>
    <p:sldId id="867" r:id="rId52"/>
    <p:sldId id="868" r:id="rId53"/>
    <p:sldId id="869" r:id="rId54"/>
    <p:sldId id="879" r:id="rId55"/>
    <p:sldId id="878" r:id="rId56"/>
    <p:sldId id="973" r:id="rId57"/>
    <p:sldId id="974" r:id="rId58"/>
    <p:sldId id="987" r:id="rId59"/>
    <p:sldId id="975" r:id="rId60"/>
    <p:sldId id="976" r:id="rId61"/>
    <p:sldId id="978" r:id="rId62"/>
    <p:sldId id="979" r:id="rId63"/>
    <p:sldId id="980" r:id="rId64"/>
    <p:sldId id="981" r:id="rId65"/>
    <p:sldId id="983" r:id="rId66"/>
    <p:sldId id="982" r:id="rId67"/>
    <p:sldId id="984" r:id="rId68"/>
  </p:sldIdLst>
  <p:sldSz cx="9144000" cy="6858000" type="screen4x3"/>
  <p:notesSz cx="7004050" cy="929005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5">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7A4"/>
    <a:srgbClr val="009BD2"/>
    <a:srgbClr val="008080"/>
    <a:srgbClr val="339966"/>
    <a:srgbClr val="006600"/>
    <a:srgbClr val="800000"/>
    <a:srgbClr val="FFE9E9"/>
    <a:srgbClr val="FFCCCC"/>
    <a:srgbClr val="CDDEFF"/>
    <a:srgbClr val="BFD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71" autoAdjust="0"/>
  </p:normalViewPr>
  <p:slideViewPr>
    <p:cSldViewPr>
      <p:cViewPr varScale="1">
        <p:scale>
          <a:sx n="81" d="100"/>
          <a:sy n="81" d="100"/>
        </p:scale>
        <p:origin x="1502" y="6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Lst>
  </p:outlineViewPr>
  <p:notesTextViewPr>
    <p:cViewPr>
      <p:scale>
        <a:sx n="100" d="100"/>
        <a:sy n="100" d="100"/>
      </p:scale>
      <p:origin x="0" y="0"/>
    </p:cViewPr>
  </p:notesTextViewPr>
  <p:sorterViewPr>
    <p:cViewPr>
      <p:scale>
        <a:sx n="100" d="100"/>
        <a:sy n="100" d="100"/>
      </p:scale>
      <p:origin x="0" y="13554"/>
    </p:cViewPr>
  </p:sorterViewPr>
  <p:notesViewPr>
    <p:cSldViewPr>
      <p:cViewPr>
        <p:scale>
          <a:sx n="75" d="100"/>
          <a:sy n="75" d="100"/>
        </p:scale>
        <p:origin x="-2406" y="-246"/>
      </p:cViewPr>
      <p:guideLst>
        <p:guide orient="horz" pos="2925"/>
        <p:guide pos="220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_rels/viewProps.xml.rels><?xml version="1.0" encoding="UTF-8" standalone="yes"?>
<Relationships xmlns="http://schemas.openxmlformats.org/package/2006/relationships"><Relationship Id="rId13" Type="http://schemas.openxmlformats.org/officeDocument/2006/relationships/slide" Target="slides/slide14.xml"/><Relationship Id="rId18" Type="http://schemas.openxmlformats.org/officeDocument/2006/relationships/slide" Target="slides/slide20.xml"/><Relationship Id="rId26" Type="http://schemas.openxmlformats.org/officeDocument/2006/relationships/slide" Target="slides/slide28.xml"/><Relationship Id="rId39" Type="http://schemas.openxmlformats.org/officeDocument/2006/relationships/slide" Target="slides/slide41.xml"/><Relationship Id="rId21" Type="http://schemas.openxmlformats.org/officeDocument/2006/relationships/slide" Target="slides/slide23.xml"/><Relationship Id="rId34" Type="http://schemas.openxmlformats.org/officeDocument/2006/relationships/slide" Target="slides/slide36.xml"/><Relationship Id="rId42" Type="http://schemas.openxmlformats.org/officeDocument/2006/relationships/slide" Target="slides/slide44.xml"/><Relationship Id="rId47" Type="http://schemas.openxmlformats.org/officeDocument/2006/relationships/slide" Target="slides/slide49.xml"/><Relationship Id="rId50" Type="http://schemas.openxmlformats.org/officeDocument/2006/relationships/slide" Target="slides/slide52.xml"/><Relationship Id="rId55" Type="http://schemas.openxmlformats.org/officeDocument/2006/relationships/slide" Target="slides/slide57.xml"/><Relationship Id="rId7" Type="http://schemas.openxmlformats.org/officeDocument/2006/relationships/slide" Target="slides/slide8.xml"/><Relationship Id="rId2" Type="http://schemas.openxmlformats.org/officeDocument/2006/relationships/slide" Target="slides/slide3.xml"/><Relationship Id="rId16" Type="http://schemas.openxmlformats.org/officeDocument/2006/relationships/slide" Target="slides/slide18.xml"/><Relationship Id="rId29" Type="http://schemas.openxmlformats.org/officeDocument/2006/relationships/slide" Target="slides/slide31.xml"/><Relationship Id="rId11" Type="http://schemas.openxmlformats.org/officeDocument/2006/relationships/slide" Target="slides/slide12.xml"/><Relationship Id="rId24" Type="http://schemas.openxmlformats.org/officeDocument/2006/relationships/slide" Target="slides/slide26.xml"/><Relationship Id="rId32" Type="http://schemas.openxmlformats.org/officeDocument/2006/relationships/slide" Target="slides/slide34.xml"/><Relationship Id="rId37" Type="http://schemas.openxmlformats.org/officeDocument/2006/relationships/slide" Target="slides/slide39.xml"/><Relationship Id="rId40" Type="http://schemas.openxmlformats.org/officeDocument/2006/relationships/slide" Target="slides/slide42.xml"/><Relationship Id="rId45" Type="http://schemas.openxmlformats.org/officeDocument/2006/relationships/slide" Target="slides/slide47.xml"/><Relationship Id="rId53" Type="http://schemas.openxmlformats.org/officeDocument/2006/relationships/slide" Target="slides/slide55.xml"/><Relationship Id="rId58" Type="http://schemas.openxmlformats.org/officeDocument/2006/relationships/slide" Target="slides/slide60.xml"/><Relationship Id="rId5" Type="http://schemas.openxmlformats.org/officeDocument/2006/relationships/slide" Target="slides/slide6.xml"/><Relationship Id="rId19" Type="http://schemas.openxmlformats.org/officeDocument/2006/relationships/slide" Target="slides/slide21.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4.xml"/><Relationship Id="rId27" Type="http://schemas.openxmlformats.org/officeDocument/2006/relationships/slide" Target="slides/slide29.xml"/><Relationship Id="rId30" Type="http://schemas.openxmlformats.org/officeDocument/2006/relationships/slide" Target="slides/slide32.xml"/><Relationship Id="rId35" Type="http://schemas.openxmlformats.org/officeDocument/2006/relationships/slide" Target="slides/slide37.xml"/><Relationship Id="rId43" Type="http://schemas.openxmlformats.org/officeDocument/2006/relationships/slide" Target="slides/slide45.xml"/><Relationship Id="rId48" Type="http://schemas.openxmlformats.org/officeDocument/2006/relationships/slide" Target="slides/slide50.xml"/><Relationship Id="rId56" Type="http://schemas.openxmlformats.org/officeDocument/2006/relationships/slide" Target="slides/slide58.xml"/><Relationship Id="rId8" Type="http://schemas.openxmlformats.org/officeDocument/2006/relationships/slide" Target="slides/slide9.xml"/><Relationship Id="rId51" Type="http://schemas.openxmlformats.org/officeDocument/2006/relationships/slide" Target="slides/slide53.xml"/><Relationship Id="rId3" Type="http://schemas.openxmlformats.org/officeDocument/2006/relationships/slide" Target="slides/slide4.xml"/><Relationship Id="rId12" Type="http://schemas.openxmlformats.org/officeDocument/2006/relationships/slide" Target="slides/slide13.xml"/><Relationship Id="rId17" Type="http://schemas.openxmlformats.org/officeDocument/2006/relationships/slide" Target="slides/slide19.xml"/><Relationship Id="rId25" Type="http://schemas.openxmlformats.org/officeDocument/2006/relationships/slide" Target="slides/slide27.xml"/><Relationship Id="rId33" Type="http://schemas.openxmlformats.org/officeDocument/2006/relationships/slide" Target="slides/slide35.xml"/><Relationship Id="rId38" Type="http://schemas.openxmlformats.org/officeDocument/2006/relationships/slide" Target="slides/slide40.xml"/><Relationship Id="rId46" Type="http://schemas.openxmlformats.org/officeDocument/2006/relationships/slide" Target="slides/slide48.xml"/><Relationship Id="rId20" Type="http://schemas.openxmlformats.org/officeDocument/2006/relationships/slide" Target="slides/slide22.xml"/><Relationship Id="rId41" Type="http://schemas.openxmlformats.org/officeDocument/2006/relationships/slide" Target="slides/slide43.xml"/><Relationship Id="rId54" Type="http://schemas.openxmlformats.org/officeDocument/2006/relationships/slide" Target="slides/slide56.xml"/><Relationship Id="rId1" Type="http://schemas.openxmlformats.org/officeDocument/2006/relationships/slide" Target="slides/slide2.xml"/><Relationship Id="rId6" Type="http://schemas.openxmlformats.org/officeDocument/2006/relationships/slide" Target="slides/slide7.xml"/><Relationship Id="rId15" Type="http://schemas.openxmlformats.org/officeDocument/2006/relationships/slide" Target="slides/slide16.xml"/><Relationship Id="rId23" Type="http://schemas.openxmlformats.org/officeDocument/2006/relationships/slide" Target="slides/slide25.xml"/><Relationship Id="rId28" Type="http://schemas.openxmlformats.org/officeDocument/2006/relationships/slide" Target="slides/slide30.xml"/><Relationship Id="rId36" Type="http://schemas.openxmlformats.org/officeDocument/2006/relationships/slide" Target="slides/slide38.xml"/><Relationship Id="rId49" Type="http://schemas.openxmlformats.org/officeDocument/2006/relationships/slide" Target="slides/slide51.xml"/><Relationship Id="rId57" Type="http://schemas.openxmlformats.org/officeDocument/2006/relationships/slide" Target="slides/slide59.xml"/><Relationship Id="rId10" Type="http://schemas.openxmlformats.org/officeDocument/2006/relationships/slide" Target="slides/slide11.xml"/><Relationship Id="rId31" Type="http://schemas.openxmlformats.org/officeDocument/2006/relationships/slide" Target="slides/slide33.xml"/><Relationship Id="rId44" Type="http://schemas.openxmlformats.org/officeDocument/2006/relationships/slide" Target="slides/slide46.xml"/><Relationship Id="rId52"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457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8938" y="4413250"/>
            <a:ext cx="6303962" cy="417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1" tIns="45130" rIns="91871" bIns="4513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4995" name="Rectangle 3"/>
          <p:cNvSpPr>
            <a:spLocks noGrp="1" noRot="1" noChangeAspect="1" noChangeArrowheads="1" noTextEdit="1"/>
          </p:cNvSpPr>
          <p:nvPr>
            <p:ph type="sldImg" idx="2"/>
          </p:nvPr>
        </p:nvSpPr>
        <p:spPr bwMode="auto">
          <a:xfrm>
            <a:off x="1189038" y="703263"/>
            <a:ext cx="4627562" cy="34702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38444907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Rot="1" noChangeAspect="1" noChangeArrowheads="1" noTextEdit="1"/>
          </p:cNvSpPr>
          <p:nvPr>
            <p:ph type="sldImg"/>
          </p:nvPr>
        </p:nvSpPr>
        <p:spPr>
          <a:xfrm>
            <a:off x="1190625" y="703263"/>
            <a:ext cx="4624388" cy="3470275"/>
          </a:xfrm>
          <a:ln/>
        </p:spPr>
      </p:sp>
      <p:sp>
        <p:nvSpPr>
          <p:cNvPr id="466947" name="Rectangle 3"/>
          <p:cNvSpPr>
            <a:spLocks noGrp="1" noChangeArrowheads="1"/>
          </p:cNvSpPr>
          <p:nvPr>
            <p:ph type="body" idx="1"/>
          </p:nvPr>
        </p:nvSpPr>
        <p:spPr>
          <a:xfrm>
            <a:off x="389114" y="4413019"/>
            <a:ext cx="6303645" cy="4179379"/>
          </a:xfrm>
        </p:spPr>
        <p:txBody>
          <a:bodyPr/>
          <a:lstStyle/>
          <a:p>
            <a:endParaRPr lang="en-US" altLang="en-US" dirty="0"/>
          </a:p>
        </p:txBody>
      </p:sp>
    </p:spTree>
    <p:extLst>
      <p:ext uri="{BB962C8B-B14F-4D97-AF65-F5344CB8AC3E}">
        <p14:creationId xmlns:p14="http://schemas.microsoft.com/office/powerpoint/2010/main" val="101927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30541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53710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558811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123934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991127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180183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998946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89038" y="703263"/>
            <a:ext cx="4625975" cy="3470275"/>
          </a:xfrm>
          <a:ln/>
        </p:spPr>
      </p:sp>
      <p:sp>
        <p:nvSpPr>
          <p:cNvPr id="563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205562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456110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62685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123566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784117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440195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535803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634285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608631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568565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761305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811331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110852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12223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384852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163456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357398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595273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487539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554979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101800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814840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291447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077638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93139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956259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892009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67158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7103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504938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948076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513731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079407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94967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739798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95253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265755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474574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89038" y="703263"/>
            <a:ext cx="4625975" cy="3470275"/>
          </a:xfrm>
          <a:ln/>
        </p:spPr>
      </p:sp>
      <p:sp>
        <p:nvSpPr>
          <p:cNvPr id="14233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474402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1189038" y="703263"/>
            <a:ext cx="4625975" cy="3470275"/>
          </a:xfrm>
          <a:ln/>
        </p:spPr>
      </p:sp>
      <p:sp>
        <p:nvSpPr>
          <p:cNvPr id="14336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072795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189038" y="703263"/>
            <a:ext cx="4625975" cy="3470275"/>
          </a:xfrm>
          <a:ln/>
        </p:spPr>
      </p:sp>
      <p:sp>
        <p:nvSpPr>
          <p:cNvPr id="14438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559499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9452292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89038" y="703263"/>
            <a:ext cx="4625975" cy="3470275"/>
          </a:xfrm>
          <a:ln/>
        </p:spPr>
      </p:sp>
      <p:sp>
        <p:nvSpPr>
          <p:cNvPr id="15462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1550551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89038" y="703263"/>
            <a:ext cx="4625975" cy="3470275"/>
          </a:xfrm>
          <a:ln/>
        </p:spPr>
      </p:sp>
      <p:sp>
        <p:nvSpPr>
          <p:cNvPr id="15462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7496124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89038" y="703263"/>
            <a:ext cx="4625975" cy="3470275"/>
          </a:xfrm>
          <a:ln/>
        </p:spPr>
      </p:sp>
      <p:sp>
        <p:nvSpPr>
          <p:cNvPr id="15462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592901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89038" y="703263"/>
            <a:ext cx="4625975" cy="3470275"/>
          </a:xfrm>
          <a:ln/>
        </p:spPr>
      </p:sp>
      <p:sp>
        <p:nvSpPr>
          <p:cNvPr id="15462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486090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4055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7678050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6329215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p:spPr>
        <p:txBody>
          <a:bodyPr lIns="91861" tIns="45125" rIns="91861" bIns="45125"/>
          <a:lstStyle/>
          <a:p>
            <a:endParaRPr lang="en-US" altLang="en-US" dirty="0"/>
          </a:p>
        </p:txBody>
      </p:sp>
    </p:spTree>
    <p:extLst>
      <p:ext uri="{BB962C8B-B14F-4D97-AF65-F5344CB8AC3E}">
        <p14:creationId xmlns:p14="http://schemas.microsoft.com/office/powerpoint/2010/main" val="13416094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p:spPr>
        <p:txBody>
          <a:bodyPr lIns="91861" tIns="45125" rIns="91861" bIns="45125"/>
          <a:lstStyle/>
          <a:p>
            <a:endParaRPr lang="en-US" altLang="en-US" dirty="0"/>
          </a:p>
        </p:txBody>
      </p:sp>
    </p:spTree>
    <p:extLst>
      <p:ext uri="{BB962C8B-B14F-4D97-AF65-F5344CB8AC3E}">
        <p14:creationId xmlns:p14="http://schemas.microsoft.com/office/powerpoint/2010/main" val="1425432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p:spPr>
        <p:txBody>
          <a:bodyPr lIns="91861" tIns="45125" rIns="91861" bIns="45125"/>
          <a:lstStyle/>
          <a:p>
            <a:endParaRPr lang="en-US" altLang="en-US" dirty="0"/>
          </a:p>
        </p:txBody>
      </p:sp>
    </p:spTree>
    <p:extLst>
      <p:ext uri="{BB962C8B-B14F-4D97-AF65-F5344CB8AC3E}">
        <p14:creationId xmlns:p14="http://schemas.microsoft.com/office/powerpoint/2010/main" val="3319607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62" name="Rectangle 2"/>
          <p:cNvSpPr>
            <a:spLocks noGrp="1" noRot="1" noChangeAspect="1" noChangeArrowheads="1" noTextEdit="1"/>
          </p:cNvSpPr>
          <p:nvPr>
            <p:ph type="sldImg"/>
          </p:nvPr>
        </p:nvSpPr>
        <p:spPr>
          <a:ln/>
        </p:spPr>
      </p:sp>
      <p:sp>
        <p:nvSpPr>
          <p:cNvPr id="1269763" name="Rectangle 3"/>
          <p:cNvSpPr>
            <a:spLocks noGrp="1" noChangeArrowheads="1"/>
          </p:cNvSpPr>
          <p:nvPr>
            <p:ph type="body" idx="1"/>
          </p:nvPr>
        </p:nvSpPr>
        <p:spPr/>
        <p:txBody>
          <a:bodyPr lIns="91861" tIns="45125" rIns="91861" bIns="45125"/>
          <a:lstStyle/>
          <a:p>
            <a:endParaRPr lang="en-US" altLang="en-US" dirty="0"/>
          </a:p>
        </p:txBody>
      </p:sp>
    </p:spTree>
    <p:extLst>
      <p:ext uri="{BB962C8B-B14F-4D97-AF65-F5344CB8AC3E}">
        <p14:creationId xmlns:p14="http://schemas.microsoft.com/office/powerpoint/2010/main" val="27720701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p:cNvSpPr>
            <a:spLocks noGrp="1" noRot="1" noChangeAspect="1" noChangeArrowheads="1" noTextEdit="1"/>
          </p:cNvSpPr>
          <p:nvPr>
            <p:ph type="sldImg"/>
          </p:nvPr>
        </p:nvSpPr>
        <p:spPr>
          <a:ln/>
        </p:spPr>
      </p:sp>
      <p:sp>
        <p:nvSpPr>
          <p:cNvPr id="1273859" name="Rectangle 3"/>
          <p:cNvSpPr>
            <a:spLocks noGrp="1" noChangeArrowheads="1"/>
          </p:cNvSpPr>
          <p:nvPr>
            <p:ph type="body" idx="1"/>
          </p:nvPr>
        </p:nvSpPr>
        <p:spPr/>
        <p:txBody>
          <a:bodyPr lIns="91861" tIns="45125" rIns="91861" bIns="45125"/>
          <a:lstStyle/>
          <a:p>
            <a:endParaRPr lang="en-US" altLang="en-US" dirty="0"/>
          </a:p>
        </p:txBody>
      </p:sp>
    </p:spTree>
    <p:extLst>
      <p:ext uri="{BB962C8B-B14F-4D97-AF65-F5344CB8AC3E}">
        <p14:creationId xmlns:p14="http://schemas.microsoft.com/office/powerpoint/2010/main" val="23240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Rectangle 2"/>
          <p:cNvSpPr>
            <a:spLocks noGrp="1" noRot="1" noChangeAspect="1" noChangeArrowheads="1" noTextEdit="1"/>
          </p:cNvSpPr>
          <p:nvPr>
            <p:ph type="sldImg"/>
          </p:nvPr>
        </p:nvSpPr>
        <p:spPr>
          <a:ln/>
        </p:spPr>
      </p:sp>
      <p:sp>
        <p:nvSpPr>
          <p:cNvPr id="1271811" name="Rectangle 3"/>
          <p:cNvSpPr>
            <a:spLocks noGrp="1" noChangeArrowheads="1"/>
          </p:cNvSpPr>
          <p:nvPr>
            <p:ph type="body" idx="1"/>
          </p:nvPr>
        </p:nvSpPr>
        <p:spPr/>
        <p:txBody>
          <a:bodyPr lIns="91861" tIns="45125" rIns="91861" bIns="45125"/>
          <a:lstStyle/>
          <a:p>
            <a:endParaRPr lang="en-US" altLang="en-US" dirty="0"/>
          </a:p>
        </p:txBody>
      </p:sp>
    </p:spTree>
    <p:extLst>
      <p:ext uri="{BB962C8B-B14F-4D97-AF65-F5344CB8AC3E}">
        <p14:creationId xmlns:p14="http://schemas.microsoft.com/office/powerpoint/2010/main" val="3788774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82688" y="698500"/>
            <a:ext cx="4638675" cy="3479800"/>
          </a:xfrm>
          <a:solidFill>
            <a:srgbClr val="FFFFFF"/>
          </a:solidFill>
          <a:ln cap="fla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3" name="Rectangle 3"/>
          <p:cNvSpPr>
            <a:spLocks noGrp="1" noChangeArrowheads="1"/>
          </p:cNvSpPr>
          <p:nvPr>
            <p:ph type="body" idx="1"/>
          </p:nvPr>
        </p:nvSpPr>
        <p:spPr>
          <a:xfrm>
            <a:off x="933450" y="4413250"/>
            <a:ext cx="5137150" cy="41798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473" tIns="46737" rIns="93473" bIns="46737"/>
          <a:lstStyle/>
          <a:p>
            <a:endParaRPr lang="en-US" altLang="en-US" dirty="0">
              <a:latin typeface="Arial" charset="0"/>
            </a:endParaRPr>
          </a:p>
        </p:txBody>
      </p:sp>
    </p:spTree>
    <p:extLst>
      <p:ext uri="{BB962C8B-B14F-4D97-AF65-F5344CB8AC3E}">
        <p14:creationId xmlns:p14="http://schemas.microsoft.com/office/powerpoint/2010/main" val="132608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083354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43297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35616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841671037"/>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1045618"/>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651948"/>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59339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54013"/>
            <a:ext cx="837565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91586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477717"/>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76896216"/>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446562"/>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643399"/>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49206657"/>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562921"/>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50201798"/>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9664640"/>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16"/>
          <p:cNvSpPr txBox="1">
            <a:spLocks noChangeArrowheads="1"/>
          </p:cNvSpPr>
          <p:nvPr/>
        </p:nvSpPr>
        <p:spPr bwMode="auto">
          <a:xfrm>
            <a:off x="76200" y="6400800"/>
            <a:ext cx="762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1200" b="1" dirty="0">
                <a:latin typeface="Arial" charset="0"/>
              </a:rPr>
              <a:t>18-</a:t>
            </a:r>
            <a:fld id="{7EF94B8A-6468-4687-9CBD-8BEADB4B3056}" type="slidenum">
              <a:rPr lang="en-US" altLang="en-US" sz="1200" b="1">
                <a:latin typeface="Arial" charset="0"/>
              </a:rPr>
              <a:pPr>
                <a:spcBef>
                  <a:spcPct val="50000"/>
                </a:spcBef>
              </a:pPr>
              <a:t>‹#›</a:t>
            </a:fld>
            <a:endParaRPr lang="en-US" altLang="en-US" sz="1200" b="1" dirty="0">
              <a:latin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wipe dir="r"/>
  </p:transition>
  <p:txStyles>
    <p:title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2.png"/><Relationship Id="rId10" Type="http://schemas.openxmlformats.org/officeDocument/2006/relationships/image" Target="../media/image15.png"/><Relationship Id="rId4" Type="http://schemas.microsoft.com/office/2007/relationships/hdphoto" Target="../media/hdphoto8.wdp"/><Relationship Id="rId9"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2.wdp"/></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microsoft.com/office/2007/relationships/hdphoto" Target="../media/hdphoto8.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3.wdp"/><Relationship Id="rId10" Type="http://schemas.openxmlformats.org/officeDocument/2006/relationships/image" Target="../media/image15.png"/><Relationship Id="rId4" Type="http://schemas.openxmlformats.org/officeDocument/2006/relationships/image" Target="../media/image19.png"/><Relationship Id="rId9" Type="http://schemas.microsoft.com/office/2007/relationships/hdphoto" Target="../media/hdphoto1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5.wdp"/></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microsoft.com/office/2007/relationships/hdphoto" Target="../media/hdphoto9.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3.wdp"/><Relationship Id="rId10" Type="http://schemas.openxmlformats.org/officeDocument/2006/relationships/image" Target="../media/image15.png"/><Relationship Id="rId4" Type="http://schemas.openxmlformats.org/officeDocument/2006/relationships/image" Target="../media/image19.png"/><Relationship Id="rId9" Type="http://schemas.microsoft.com/office/2007/relationships/hdphoto" Target="../media/hdphoto16.wdp"/></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7.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microsoft.com/office/2007/relationships/hdphoto" Target="../media/hdphoto18.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15.png"/><Relationship Id="rId4" Type="http://schemas.microsoft.com/office/2007/relationships/hdphoto" Target="../media/hdphoto9.wdp"/><Relationship Id="rId9" Type="http://schemas.microsoft.com/office/2007/relationships/hdphoto" Target="../media/hdphoto13.wdp"/></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9.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2.png"/><Relationship Id="rId10" Type="http://schemas.openxmlformats.org/officeDocument/2006/relationships/image" Target="../media/image15.png"/><Relationship Id="rId4" Type="http://schemas.microsoft.com/office/2007/relationships/hdphoto" Target="../media/hdphoto8.wdp"/><Relationship Id="rId9" Type="http://schemas.microsoft.com/office/2007/relationships/hdphoto" Target="../media/hdphoto20.wdp"/></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2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5.png"/><Relationship Id="rId10" Type="http://schemas.microsoft.com/office/2007/relationships/hdphoto" Target="../media/hdphoto22.wdp"/><Relationship Id="rId4" Type="http://schemas.microsoft.com/office/2007/relationships/hdphoto" Target="../media/hdphoto8.wdp"/><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23.wdp"/></Relationships>
</file>

<file path=ppt/slides/_rels/slide32.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5.png"/><Relationship Id="rId10" Type="http://schemas.microsoft.com/office/2007/relationships/hdphoto" Target="../media/hdphoto24.wdp"/><Relationship Id="rId4" Type="http://schemas.microsoft.com/office/2007/relationships/hdphoto" Target="../media/hdphoto8.wdp"/><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25.wdp"/></Relationships>
</file>

<file path=ppt/slides/_rels/slide3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5.png"/><Relationship Id="rId10" Type="http://schemas.microsoft.com/office/2007/relationships/hdphoto" Target="../media/hdphoto26.wdp"/><Relationship Id="rId4" Type="http://schemas.microsoft.com/office/2007/relationships/hdphoto" Target="../media/hdphoto8.wdp"/><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27.wdp"/></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28.wdp"/></Relationships>
</file>

<file path=ppt/slides/_rels/slide3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5.png"/><Relationship Id="rId10" Type="http://schemas.microsoft.com/office/2007/relationships/hdphoto" Target="../media/hdphoto29.wdp"/><Relationship Id="rId4" Type="http://schemas.microsoft.com/office/2007/relationships/hdphoto" Target="../media/hdphoto8.wdp"/><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30.wdp"/></Relationships>
</file>

<file path=ppt/slides/_rels/slide3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5.png"/><Relationship Id="rId10" Type="http://schemas.microsoft.com/office/2007/relationships/hdphoto" Target="../media/hdphoto31.wdp"/><Relationship Id="rId4" Type="http://schemas.microsoft.com/office/2007/relationships/hdphoto" Target="../media/hdphoto8.wdp"/><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32.wdp"/></Relationships>
</file>

<file path=ppt/slides/_rels/slide41.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5.png"/><Relationship Id="rId4" Type="http://schemas.microsoft.com/office/2007/relationships/hdphoto" Target="../media/hdphoto8.wdp"/><Relationship Id="rId9"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0.png"/><Relationship Id="rId7"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9.wdp"/><Relationship Id="rId4" Type="http://schemas.openxmlformats.org/officeDocument/2006/relationships/image" Target="../media/image12.png"/><Relationship Id="rId9"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3.png"/><Relationship Id="rId7"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8.wdp"/><Relationship Id="rId10" Type="http://schemas.microsoft.com/office/2007/relationships/hdphoto" Target="../media/hdphoto33.wdp"/><Relationship Id="rId4" Type="http://schemas.openxmlformats.org/officeDocument/2006/relationships/image" Target="../media/image11.png"/><Relationship Id="rId9"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34.wdp"/></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9.png"/><Relationship Id="rId4" Type="http://schemas.microsoft.com/office/2007/relationships/hdphoto" Target="../media/hdphoto35.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oleObject" Target="../embeddings/oleObject2.bin"/><Relationship Id="rId4" Type="http://schemas.openxmlformats.org/officeDocument/2006/relationships/image" Target="../media/image60.emf"/></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36.wdp"/></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image" Target="../media/image68.png"/><Relationship Id="rId4" Type="http://schemas.microsoft.com/office/2007/relationships/hdphoto" Target="../media/hdphoto37.wdp"/></Relationships>
</file>

<file path=ppt/slides/_rels/slide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
          <p:cNvSpPr>
            <a:spLocks noChangeArrowheads="1"/>
          </p:cNvSpPr>
          <p:nvPr/>
        </p:nvSpPr>
        <p:spPr bwMode="auto">
          <a:xfrm>
            <a:off x="435429" y="2157933"/>
            <a:ext cx="4209143" cy="567470"/>
          </a:xfrm>
          <a:prstGeom prst="rect">
            <a:avLst/>
          </a:prstGeom>
          <a:noFill/>
          <a:ln>
            <a:noFill/>
          </a:ln>
          <a:effectLst/>
        </p:spPr>
        <p:txBody>
          <a:bodyPr wrap="square" lIns="86493" tIns="43247" rIns="86493" bIns="43247">
            <a:spAutoFit/>
          </a:bodyPr>
          <a:lstStyle>
            <a:lvl1pPr marL="461963" indent="-461963" eaLnBrk="0" hangingPunct="0">
              <a:defRPr sz="2400">
                <a:solidFill>
                  <a:schemeClr val="tx1"/>
                </a:solidFill>
                <a:latin typeface="Times New Roman" pitchFamily="18" charset="0"/>
              </a:defRPr>
            </a:lvl1pPr>
            <a:lvl2pPr marL="576263"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lgn="l" eaLnBrk="1" hangingPunct="1">
              <a:lnSpc>
                <a:spcPct val="120000"/>
              </a:lnSpc>
              <a:spcBef>
                <a:spcPct val="30000"/>
              </a:spcBef>
            </a:pPr>
            <a:r>
              <a:rPr lang="en-US" altLang="en-US" sz="2600" b="1" dirty="0">
                <a:effectLst/>
                <a:latin typeface="Liberation Sans" panose="020B0604020202020204" pitchFamily="34" charset="0"/>
              </a:rPr>
              <a:t>Learning Objectives</a:t>
            </a:r>
          </a:p>
        </p:txBody>
      </p:sp>
      <p:sp>
        <p:nvSpPr>
          <p:cNvPr id="28" name="Rectangle 6"/>
          <p:cNvSpPr>
            <a:spLocks noChangeArrowheads="1"/>
          </p:cNvSpPr>
          <p:nvPr/>
        </p:nvSpPr>
        <p:spPr bwMode="auto">
          <a:xfrm>
            <a:off x="533400" y="2909888"/>
            <a:ext cx="975795" cy="636270"/>
          </a:xfrm>
          <a:prstGeom prst="rect">
            <a:avLst/>
          </a:prstGeom>
          <a:solidFill>
            <a:schemeClr val="bg1">
              <a:lumMod val="75000"/>
            </a:schemeClr>
          </a:solidFill>
          <a:ln>
            <a:noFill/>
          </a:ln>
          <a:effectLst/>
        </p:spPr>
        <p:txBody>
          <a:bodyPr wrap="none" lIns="86493" tIns="43247" rIns="86493" bIns="43247" anchor="ctr"/>
          <a:lstStyle/>
          <a:p>
            <a:pPr algn="ctr"/>
            <a:endParaRPr lang="en-US" altLang="en-US" dirty="0">
              <a:latin typeface="Liberation Sans" panose="020B0604020202020204" pitchFamily="34" charset="0"/>
            </a:endParaRPr>
          </a:p>
        </p:txBody>
      </p:sp>
      <p:sp>
        <p:nvSpPr>
          <p:cNvPr id="29" name="Rectangle 5"/>
          <p:cNvSpPr>
            <a:spLocks noChangeArrowheads="1"/>
          </p:cNvSpPr>
          <p:nvPr/>
        </p:nvSpPr>
        <p:spPr bwMode="auto">
          <a:xfrm>
            <a:off x="1411224" y="2843080"/>
            <a:ext cx="7184571" cy="769887"/>
          </a:xfrm>
          <a:prstGeom prst="rect">
            <a:avLst/>
          </a:prstGeom>
          <a:solidFill>
            <a:srgbClr val="0027A4"/>
          </a:solidFill>
          <a:ln>
            <a:noFill/>
          </a:ln>
          <a:effectLst/>
        </p:spPr>
        <p:txBody>
          <a:bodyPr wrap="square" tIns="0" anchor="ctr"/>
          <a:lstStyle/>
          <a:p>
            <a:pPr marL="117475" algn="l"/>
            <a:r>
              <a:rPr lang="en-US" sz="2000" b="1" dirty="0">
                <a:solidFill>
                  <a:schemeClr val="bg1"/>
                </a:solidFill>
                <a:latin typeface="Liberation Sans" panose="020B0604020202020204" pitchFamily="34" charset="0"/>
              </a:rPr>
              <a:t>Apply horizontal and vertical analysis to financial statements.</a:t>
            </a:r>
          </a:p>
        </p:txBody>
      </p:sp>
      <p:sp>
        <p:nvSpPr>
          <p:cNvPr id="30" name="Oval 29"/>
          <p:cNvSpPr/>
          <p:nvPr/>
        </p:nvSpPr>
        <p:spPr bwMode="auto">
          <a:xfrm>
            <a:off x="709023" y="2964752"/>
            <a:ext cx="522514" cy="514350"/>
          </a:xfrm>
          <a:prstGeom prst="ellipse">
            <a:avLst/>
          </a:prstGeom>
          <a:solidFill>
            <a:srgbClr val="FF0000"/>
          </a:solidFill>
          <a:ln w="12700" cap="flat" cmpd="sng" algn="ctr">
            <a:noFill/>
            <a:prstDash val="solid"/>
            <a:round/>
            <a:headEnd type="none" w="med" len="med"/>
            <a:tailEnd type="none" w="med" len="med"/>
          </a:ln>
          <a:effectLst/>
        </p:spPr>
        <p:txBody>
          <a:bodyPr rot="0" spcFirstLastPara="0" vertOverflow="overflow" horzOverflow="overflow" vert="horz" wrap="square" lIns="0" tIns="0" rIns="0" bIns="43247" numCol="1" spcCol="0" rtlCol="0" fromWordArt="0" anchor="ctr" anchorCtr="0" forceAA="0" compatLnSpc="1">
            <a:prstTxWarp prst="textNoShape">
              <a:avLst/>
            </a:prstTxWarp>
            <a:noAutofit/>
          </a:bodyPr>
          <a:lstStyle/>
          <a:p>
            <a:r>
              <a:rPr lang="en-US" b="1" dirty="0">
                <a:solidFill>
                  <a:schemeClr val="bg1"/>
                </a:solidFill>
                <a:latin typeface="Liberation Sans" panose="020B0604020202020204" pitchFamily="34" charset="0"/>
              </a:rPr>
              <a:t>1</a:t>
            </a:r>
          </a:p>
        </p:txBody>
      </p:sp>
      <p:sp>
        <p:nvSpPr>
          <p:cNvPr id="32" name="Rectangle 6"/>
          <p:cNvSpPr>
            <a:spLocks noChangeArrowheads="1"/>
          </p:cNvSpPr>
          <p:nvPr/>
        </p:nvSpPr>
        <p:spPr bwMode="auto">
          <a:xfrm>
            <a:off x="548205" y="3827716"/>
            <a:ext cx="975795" cy="636270"/>
          </a:xfrm>
          <a:prstGeom prst="rect">
            <a:avLst/>
          </a:prstGeom>
          <a:solidFill>
            <a:schemeClr val="bg1">
              <a:lumMod val="75000"/>
            </a:schemeClr>
          </a:solidFill>
          <a:ln>
            <a:noFill/>
          </a:ln>
          <a:effectLst/>
        </p:spPr>
        <p:txBody>
          <a:bodyPr wrap="none" lIns="86493" tIns="43247" rIns="86493" bIns="43247" anchor="ctr"/>
          <a:lstStyle/>
          <a:p>
            <a:pPr algn="ctr"/>
            <a:endParaRPr lang="en-US" altLang="en-US" dirty="0">
              <a:latin typeface="Liberation Sans" panose="020B0604020202020204" pitchFamily="34" charset="0"/>
            </a:endParaRPr>
          </a:p>
        </p:txBody>
      </p:sp>
      <p:sp>
        <p:nvSpPr>
          <p:cNvPr id="33" name="Rectangle 5"/>
          <p:cNvSpPr>
            <a:spLocks noChangeArrowheads="1"/>
          </p:cNvSpPr>
          <p:nvPr/>
        </p:nvSpPr>
        <p:spPr bwMode="auto">
          <a:xfrm>
            <a:off x="1426029" y="3827716"/>
            <a:ext cx="7184571" cy="636270"/>
          </a:xfrm>
          <a:prstGeom prst="rect">
            <a:avLst/>
          </a:prstGeom>
          <a:solidFill>
            <a:srgbClr val="0027A4"/>
          </a:solidFill>
          <a:ln>
            <a:noFill/>
          </a:ln>
          <a:effectLst/>
        </p:spPr>
        <p:txBody>
          <a:bodyPr wrap="square" tIns="0" anchor="ctr"/>
          <a:lstStyle/>
          <a:p>
            <a:pPr marL="117475" algn="l"/>
            <a:r>
              <a:rPr lang="en-US" sz="2000" b="1" dirty="0">
                <a:solidFill>
                  <a:schemeClr val="bg1"/>
                </a:solidFill>
                <a:latin typeface="Liberation Sans" panose="020B0604020202020204" pitchFamily="34" charset="0"/>
              </a:rPr>
              <a:t>Analyze a company’s performance using ratio analysis.</a:t>
            </a:r>
          </a:p>
        </p:txBody>
      </p:sp>
      <p:sp>
        <p:nvSpPr>
          <p:cNvPr id="34" name="Oval 33"/>
          <p:cNvSpPr/>
          <p:nvPr/>
        </p:nvSpPr>
        <p:spPr bwMode="auto">
          <a:xfrm>
            <a:off x="723828" y="3882580"/>
            <a:ext cx="522514" cy="514350"/>
          </a:xfrm>
          <a:prstGeom prst="ellipse">
            <a:avLst/>
          </a:prstGeom>
          <a:solidFill>
            <a:srgbClr val="FF0000"/>
          </a:solidFill>
          <a:ln w="12700" cap="flat" cmpd="sng" algn="ctr">
            <a:noFill/>
            <a:prstDash val="solid"/>
            <a:round/>
            <a:headEnd type="none" w="med" len="med"/>
            <a:tailEnd type="none" w="med" len="med"/>
          </a:ln>
          <a:effectLst/>
        </p:spPr>
        <p:txBody>
          <a:bodyPr rot="0" spcFirstLastPara="0" vertOverflow="overflow" horzOverflow="overflow" vert="horz" wrap="square" lIns="0" tIns="0" rIns="0" bIns="43247" numCol="1" spcCol="0" rtlCol="0" fromWordArt="0" anchor="ctr" anchorCtr="0" forceAA="0" compatLnSpc="1">
            <a:prstTxWarp prst="textNoShape">
              <a:avLst/>
            </a:prstTxWarp>
            <a:noAutofit/>
          </a:bodyPr>
          <a:lstStyle/>
          <a:p>
            <a:r>
              <a:rPr lang="en-US" b="1" dirty="0">
                <a:solidFill>
                  <a:schemeClr val="bg1"/>
                </a:solidFill>
                <a:latin typeface="Liberation Sans" panose="020B0604020202020204" pitchFamily="34" charset="0"/>
              </a:rPr>
              <a:t>2</a:t>
            </a:r>
          </a:p>
        </p:txBody>
      </p:sp>
      <p:sp>
        <p:nvSpPr>
          <p:cNvPr id="35" name="Rectangle 6"/>
          <p:cNvSpPr>
            <a:spLocks noChangeArrowheads="1"/>
          </p:cNvSpPr>
          <p:nvPr/>
        </p:nvSpPr>
        <p:spPr bwMode="auto">
          <a:xfrm>
            <a:off x="548205" y="4710303"/>
            <a:ext cx="975795" cy="699897"/>
          </a:xfrm>
          <a:prstGeom prst="rect">
            <a:avLst/>
          </a:prstGeom>
          <a:solidFill>
            <a:schemeClr val="bg1">
              <a:lumMod val="75000"/>
            </a:schemeClr>
          </a:solidFill>
          <a:ln>
            <a:noFill/>
          </a:ln>
          <a:effectLst/>
        </p:spPr>
        <p:txBody>
          <a:bodyPr wrap="none" lIns="86493" tIns="43247" rIns="86493" bIns="43247" anchor="ctr"/>
          <a:lstStyle/>
          <a:p>
            <a:pPr algn="ctr"/>
            <a:endParaRPr lang="en-US" altLang="en-US" dirty="0">
              <a:latin typeface="Liberation Sans" panose="020B0604020202020204" pitchFamily="34" charset="0"/>
            </a:endParaRPr>
          </a:p>
        </p:txBody>
      </p:sp>
      <p:sp>
        <p:nvSpPr>
          <p:cNvPr id="36" name="Rectangle 5"/>
          <p:cNvSpPr>
            <a:spLocks noChangeArrowheads="1"/>
          </p:cNvSpPr>
          <p:nvPr/>
        </p:nvSpPr>
        <p:spPr bwMode="auto">
          <a:xfrm>
            <a:off x="1426029" y="4710303"/>
            <a:ext cx="7184571" cy="699897"/>
          </a:xfrm>
          <a:prstGeom prst="rect">
            <a:avLst/>
          </a:prstGeom>
          <a:solidFill>
            <a:srgbClr val="0027A4"/>
          </a:solidFill>
          <a:ln>
            <a:noFill/>
          </a:ln>
          <a:effectLst/>
        </p:spPr>
        <p:txBody>
          <a:bodyPr wrap="square" tIns="0" anchor="ctr"/>
          <a:lstStyle/>
          <a:p>
            <a:pPr marL="117475" algn="l"/>
            <a:r>
              <a:rPr lang="en-US" sz="2000" b="1" dirty="0">
                <a:solidFill>
                  <a:schemeClr val="bg1"/>
                </a:solidFill>
                <a:latin typeface="Liberation Sans" panose="020B0604020202020204" pitchFamily="34" charset="0"/>
              </a:rPr>
              <a:t>Apply the concept of sustainable income.</a:t>
            </a:r>
          </a:p>
        </p:txBody>
      </p:sp>
      <p:sp>
        <p:nvSpPr>
          <p:cNvPr id="37" name="Oval 36"/>
          <p:cNvSpPr/>
          <p:nvPr/>
        </p:nvSpPr>
        <p:spPr bwMode="auto">
          <a:xfrm>
            <a:off x="723828" y="4796980"/>
            <a:ext cx="522514" cy="514350"/>
          </a:xfrm>
          <a:prstGeom prst="ellipse">
            <a:avLst/>
          </a:prstGeom>
          <a:solidFill>
            <a:srgbClr val="FF0000"/>
          </a:solidFill>
          <a:ln w="12700" cap="flat" cmpd="sng" algn="ctr">
            <a:noFill/>
            <a:prstDash val="solid"/>
            <a:round/>
            <a:headEnd type="none" w="med" len="med"/>
            <a:tailEnd type="none" w="med" len="med"/>
          </a:ln>
          <a:effectLst/>
        </p:spPr>
        <p:txBody>
          <a:bodyPr rot="0" spcFirstLastPara="0" vertOverflow="overflow" horzOverflow="overflow" vert="horz" wrap="square" lIns="0" tIns="0" rIns="0" bIns="43247" numCol="1" spcCol="0" rtlCol="0" fromWordArt="0" anchor="ctr" anchorCtr="0" forceAA="0" compatLnSpc="1">
            <a:prstTxWarp prst="textNoShape">
              <a:avLst/>
            </a:prstTxWarp>
            <a:noAutofit/>
          </a:bodyPr>
          <a:lstStyle/>
          <a:p>
            <a:r>
              <a:rPr lang="en-US" b="1" dirty="0">
                <a:solidFill>
                  <a:schemeClr val="bg1"/>
                </a:solidFill>
                <a:latin typeface="Liberation Sans" panose="020B0604020202020204" pitchFamily="34" charset="0"/>
              </a:rPr>
              <a:t>3</a:t>
            </a:r>
          </a:p>
        </p:txBody>
      </p:sp>
      <p:sp>
        <p:nvSpPr>
          <p:cNvPr id="16" name="Rectangle 5"/>
          <p:cNvSpPr>
            <a:spLocks noChangeArrowheads="1"/>
          </p:cNvSpPr>
          <p:nvPr/>
        </p:nvSpPr>
        <p:spPr bwMode="auto">
          <a:xfrm>
            <a:off x="0" y="228600"/>
            <a:ext cx="9144000" cy="1752600"/>
          </a:xfrm>
          <a:prstGeom prst="rect">
            <a:avLst/>
          </a:prstGeom>
          <a:solidFill>
            <a:srgbClr val="C5C5FF"/>
          </a:solidFill>
          <a:ln>
            <a:noFill/>
          </a:ln>
          <a:effectLst/>
        </p:spPr>
        <p:txBody>
          <a:bodyPr wrap="none" anchor="ctr"/>
          <a:lstStyle/>
          <a:p>
            <a:endParaRPr lang="en-US" dirty="0">
              <a:latin typeface="Liberation Sans" panose="020B0604020202020204" pitchFamily="34" charset="0"/>
            </a:endParaRPr>
          </a:p>
        </p:txBody>
      </p:sp>
      <p:sp>
        <p:nvSpPr>
          <p:cNvPr id="17" name="Rectangle 6"/>
          <p:cNvSpPr>
            <a:spLocks noChangeArrowheads="1"/>
          </p:cNvSpPr>
          <p:nvPr/>
        </p:nvSpPr>
        <p:spPr bwMode="auto">
          <a:xfrm>
            <a:off x="0" y="685800"/>
            <a:ext cx="2514600" cy="914400"/>
          </a:xfrm>
          <a:prstGeom prst="rect">
            <a:avLst/>
          </a:prstGeom>
          <a:solidFill>
            <a:schemeClr val="bg1">
              <a:lumMod val="65000"/>
            </a:schemeClr>
          </a:solidFill>
          <a:ln>
            <a:noFill/>
          </a:ln>
          <a:effectLst/>
        </p:spPr>
        <p:txBody>
          <a:bodyPr wrap="none" anchor="ctr"/>
          <a:lstStyle/>
          <a:p>
            <a:pPr algn="ctr"/>
            <a:endParaRPr lang="en-US" altLang="en-US" dirty="0">
              <a:latin typeface="Liberation Sans" panose="020B0604020202020204" pitchFamily="34" charset="0"/>
            </a:endParaRPr>
          </a:p>
        </p:txBody>
      </p:sp>
      <p:sp>
        <p:nvSpPr>
          <p:cNvPr id="18" name="Rectangle 8"/>
          <p:cNvSpPr txBox="1">
            <a:spLocks noChangeArrowheads="1"/>
          </p:cNvSpPr>
          <p:nvPr/>
        </p:nvSpPr>
        <p:spPr>
          <a:xfrm>
            <a:off x="2514600" y="473383"/>
            <a:ext cx="6629400" cy="1320362"/>
          </a:xfrm>
          <a:prstGeom prst="rect">
            <a:avLst/>
          </a:prstGeom>
          <a:solidFill>
            <a:schemeClr val="bg1"/>
          </a:solidFill>
          <a:ln w="28575" cap="flat" cmpd="sng" algn="ctr">
            <a:solidFill>
              <a:schemeClr val="bg1">
                <a:lumMod val="65000"/>
              </a:schemeClr>
            </a:solidFill>
            <a:prstDash val="solid"/>
            <a:miter lim="800000"/>
            <a:headEnd/>
            <a:tailEnd/>
          </a:ln>
        </p:spPr>
        <p:txBody>
          <a:bodyPr wrap="square" lIns="91440" tIns="45720" rIns="91440" bIns="45720" anchor="ctr" anchorCtr="0">
            <a:noAutofit/>
          </a:bodyPr>
          <a:lstStyle>
            <a:defPPr>
              <a:defRPr lang="en-US"/>
            </a:defPPr>
            <a:lvl1pPr marL="58738" indent="0" algn="l">
              <a:spcBef>
                <a:spcPts val="0"/>
              </a:spcBef>
              <a:buClr>
                <a:schemeClr val="accent2"/>
              </a:buClr>
              <a:buSzTx/>
              <a:buFontTx/>
              <a:buNone/>
              <a:defRPr sz="3800" i="0" kern="0">
                <a:solidFill>
                  <a:srgbClr val="CC0000"/>
                </a:solidFill>
                <a:effectLst/>
                <a:latin typeface="Liberation Sans" panose="020B0604020202020204" pitchFamily="34" charset="0"/>
              </a:defRPr>
            </a:lvl1pPr>
            <a:lvl2pPr marL="742950" indent="-285750" algn="l">
              <a:spcBef>
                <a:spcPct val="20000"/>
              </a:spcBef>
              <a:buClr>
                <a:schemeClr val="accent2"/>
              </a:buClr>
              <a:buSzPct val="75000"/>
              <a:buFont typeface="Wingdings" pitchFamily="2" charset="2"/>
              <a:buChar char="l"/>
              <a:defRPr i="1">
                <a:solidFill>
                  <a:schemeClr val="bg2"/>
                </a:solidFill>
                <a:effectLst>
                  <a:outerShdw blurRad="38100" dist="38100" dir="2700000" algn="tl">
                    <a:srgbClr val="C0C0C0"/>
                  </a:outerShdw>
                </a:effectLst>
                <a:latin typeface="+mn-lt"/>
              </a:defRPr>
            </a:lvl2pPr>
            <a:lvl3pPr marL="1143000" indent="-228600" algn="l">
              <a:spcBef>
                <a:spcPct val="20000"/>
              </a:spcBef>
              <a:buClr>
                <a:schemeClr val="accent2"/>
              </a:buClr>
              <a:buSzPct val="75000"/>
              <a:buFont typeface="Wingdings" pitchFamily="2" charset="2"/>
              <a:buChar char="l"/>
              <a:defRPr sz="2000" i="1">
                <a:solidFill>
                  <a:schemeClr val="bg2"/>
                </a:solidFill>
                <a:effectLst>
                  <a:outerShdw blurRad="38100" dist="38100" dir="2700000" algn="tl">
                    <a:srgbClr val="C0C0C0"/>
                  </a:outerShdw>
                </a:effectLst>
                <a:latin typeface="+mn-lt"/>
              </a:defRPr>
            </a:lvl3pPr>
            <a:lvl4pPr marL="1600200" indent="-228600" algn="l">
              <a:spcBef>
                <a:spcPct val="20000"/>
              </a:spcBef>
              <a:buClr>
                <a:schemeClr val="accent2"/>
              </a:buClr>
              <a:buSzPct val="75000"/>
              <a:buFont typeface="Wingdings" pitchFamily="2" charset="2"/>
              <a:buChar char="l"/>
              <a:defRPr sz="2000" i="1">
                <a:solidFill>
                  <a:schemeClr val="bg2"/>
                </a:solidFill>
                <a:effectLst>
                  <a:outerShdw blurRad="38100" dist="38100" dir="2700000" algn="tl">
                    <a:srgbClr val="C0C0C0"/>
                  </a:outerShdw>
                </a:effectLst>
                <a:latin typeface="+mn-lt"/>
              </a:defRPr>
            </a:lvl4pPr>
            <a:lvl5pPr marL="2057400" indent="-228600" algn="l">
              <a:spcBef>
                <a:spcPct val="20000"/>
              </a:spcBef>
              <a:buClr>
                <a:schemeClr val="accent2"/>
              </a:buClr>
              <a:buSzPct val="75000"/>
              <a:buFont typeface="Wingdings" pitchFamily="2" charset="2"/>
              <a:buChar char="l"/>
              <a:defRPr sz="2000" i="1">
                <a:solidFill>
                  <a:schemeClr val="bg2"/>
                </a:solidFill>
                <a:effectLst>
                  <a:outerShdw blurRad="38100" dist="38100" dir="2700000" algn="tl">
                    <a:srgbClr val="C0C0C0"/>
                  </a:outerShdw>
                </a:effectLst>
                <a:latin typeface="+mn-lt"/>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i="1">
                <a:solidFill>
                  <a:schemeClr val="bg2"/>
                </a:solidFill>
                <a:effectLst>
                  <a:outerShdw blurRad="38100" dist="38100" dir="2700000" algn="tl">
                    <a:srgbClr val="C0C0C0"/>
                  </a:outerShdw>
                </a:effectLst>
                <a:latin typeface="+mn-lt"/>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i="1">
                <a:solidFill>
                  <a:schemeClr val="bg2"/>
                </a:solidFill>
                <a:effectLst>
                  <a:outerShdw blurRad="38100" dist="38100" dir="2700000" algn="tl">
                    <a:srgbClr val="C0C0C0"/>
                  </a:outerShdw>
                </a:effectLst>
                <a:latin typeface="+mn-lt"/>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i="1">
                <a:solidFill>
                  <a:schemeClr val="bg2"/>
                </a:solidFill>
                <a:effectLst>
                  <a:outerShdw blurRad="38100" dist="38100" dir="2700000" algn="tl">
                    <a:srgbClr val="C0C0C0"/>
                  </a:outerShdw>
                </a:effectLst>
                <a:latin typeface="+mn-lt"/>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i="1">
                <a:solidFill>
                  <a:schemeClr val="bg2"/>
                </a:solidFill>
                <a:effectLst>
                  <a:outerShdw blurRad="38100" dist="38100" dir="2700000" algn="tl">
                    <a:srgbClr val="C0C0C0"/>
                  </a:outerShdw>
                </a:effectLst>
                <a:latin typeface="+mn-lt"/>
              </a:defRPr>
            </a:lvl9pPr>
          </a:lstStyle>
          <a:p>
            <a:r>
              <a:rPr lang="en-US" sz="3600" b="1" dirty="0"/>
              <a:t>Financial Statement Analysis</a:t>
            </a:r>
            <a:endParaRPr lang="en-US" altLang="en-US" sz="3600" b="1" dirty="0"/>
          </a:p>
        </p:txBody>
      </p:sp>
    </p:spTree>
    <p:extLst>
      <p:ext uri="{BB962C8B-B14F-4D97-AF65-F5344CB8AC3E}">
        <p14:creationId xmlns:p14="http://schemas.microsoft.com/office/powerpoint/2010/main" val="1340958508"/>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38175" y="1918648"/>
            <a:ext cx="7286626" cy="399233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15362" name="Rectangle 3"/>
          <p:cNvSpPr>
            <a:spLocks noChangeArrowheads="1"/>
          </p:cNvSpPr>
          <p:nvPr/>
        </p:nvSpPr>
        <p:spPr bwMode="auto">
          <a:xfrm>
            <a:off x="533400" y="1295400"/>
            <a:ext cx="8382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2200" dirty="0">
                <a:latin typeface="Liberation Sans" panose="020B0604020202020204" pitchFamily="34" charset="0"/>
              </a:rPr>
              <a:t>Enables a comparison of companies of different sizes.</a:t>
            </a:r>
          </a:p>
        </p:txBody>
      </p:sp>
      <p:sp>
        <p:nvSpPr>
          <p:cNvPr id="15363" name="Rectangle 5"/>
          <p:cNvSpPr>
            <a:spLocks noChangeArrowheads="1"/>
          </p:cNvSpPr>
          <p:nvPr/>
        </p:nvSpPr>
        <p:spPr bwMode="auto">
          <a:xfrm>
            <a:off x="582304" y="5955526"/>
            <a:ext cx="3276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b="1" dirty="0">
                <a:latin typeface="Liberation Sans" panose="020B0604020202020204" pitchFamily="34" charset="0"/>
              </a:rPr>
              <a:t>Illustration 18-10</a:t>
            </a:r>
          </a:p>
          <a:p>
            <a:pPr algn="l"/>
            <a:r>
              <a:rPr lang="en-US" altLang="en-US" sz="1200" dirty="0">
                <a:latin typeface="Liberation Sans" panose="020B0604020202020204" pitchFamily="34" charset="0"/>
              </a:rPr>
              <a:t>Intercompany income statement comparison</a:t>
            </a:r>
          </a:p>
        </p:txBody>
      </p:sp>
      <p:sp>
        <p:nvSpPr>
          <p:cNvPr id="15364" name="Rectangle 11"/>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Vertical Analysis</a:t>
            </a:r>
          </a:p>
        </p:txBody>
      </p:sp>
      <p:sp>
        <p:nvSpPr>
          <p:cNvPr id="15365"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5366" name="Line 14"/>
          <p:cNvSpPr>
            <a:spLocks noChangeShapeType="1"/>
          </p:cNvSpPr>
          <p:nvPr/>
        </p:nvSpPr>
        <p:spPr bwMode="auto">
          <a:xfrm rot="10800000">
            <a:off x="7924800" y="4191000"/>
            <a:ext cx="685800" cy="0"/>
          </a:xfrm>
          <a:prstGeom prst="line">
            <a:avLst/>
          </a:prstGeom>
          <a:noFill/>
          <a:ln w="38100" cap="sq">
            <a:solidFill>
              <a:srgbClr val="8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5367" name="Oval 15"/>
          <p:cNvSpPr>
            <a:spLocks noChangeArrowheads="1"/>
          </p:cNvSpPr>
          <p:nvPr/>
        </p:nvSpPr>
        <p:spPr bwMode="auto">
          <a:xfrm>
            <a:off x="5334000" y="5303838"/>
            <a:ext cx="76200" cy="762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5368" name="Oval 16"/>
          <p:cNvSpPr>
            <a:spLocks noChangeArrowheads="1"/>
          </p:cNvSpPr>
          <p:nvPr/>
        </p:nvSpPr>
        <p:spPr bwMode="auto">
          <a:xfrm>
            <a:off x="7467600" y="5303838"/>
            <a:ext cx="76200" cy="762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cxnSp>
        <p:nvCxnSpPr>
          <p:cNvPr id="15369" name="AutoShape 18"/>
          <p:cNvCxnSpPr>
            <a:cxnSpLocks noChangeShapeType="1"/>
          </p:cNvCxnSpPr>
          <p:nvPr/>
        </p:nvCxnSpPr>
        <p:spPr bwMode="auto">
          <a:xfrm rot="16200000" flipH="1">
            <a:off x="6241990" y="4605806"/>
            <a:ext cx="1444" cy="2581656"/>
          </a:xfrm>
          <a:prstGeom prst="bentConnector3">
            <a:avLst>
              <a:gd name="adj1" fmla="val 14400000"/>
            </a:avLst>
          </a:prstGeom>
          <a:noFill/>
          <a:ln w="38100" cap="sq">
            <a:solidFill>
              <a:srgbClr val="800000"/>
            </a:solidFill>
            <a:miter lim="800000"/>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1"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1</a:t>
            </a:r>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28600" y="1371600"/>
            <a:ext cx="8655967" cy="4748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04800" y="398360"/>
            <a:ext cx="2971800" cy="691039"/>
          </a:xfrm>
          <a:prstGeom prst="rect">
            <a:avLst/>
          </a:prstGeom>
          <a:solidFill>
            <a:schemeClr val="bg1">
              <a:lumMod val="85000"/>
            </a:schemeClr>
          </a:solidFill>
          <a:ln>
            <a:noFill/>
          </a:ln>
        </p:spPr>
        <p:txBody>
          <a:bodyPr wrap="square" tIns="18288" rtlCol="0" anchor="ctr" anchorCtr="0">
            <a:noAutofit/>
          </a:bodyPr>
          <a:lstStyle>
            <a:defPPr>
              <a:defRPr lang="en-US"/>
            </a:defPPr>
            <a:lvl1pPr>
              <a:defRPr sz="4200" i="0">
                <a:solidFill>
                  <a:srgbClr val="FF6600"/>
                </a:solidFill>
                <a:latin typeface="Liberation Sans" panose="020B0604020202020204" pitchFamily="34" charset="0"/>
              </a:defRPr>
            </a:lvl1pPr>
          </a:lstStyle>
          <a:p>
            <a:pPr algn="l"/>
            <a:r>
              <a:rPr lang="en-US" b="1" dirty="0">
                <a:solidFill>
                  <a:srgbClr val="FF0000"/>
                </a:solidFill>
                <a:effectLst/>
              </a:rPr>
              <a:t>DO IT!</a:t>
            </a:r>
          </a:p>
        </p:txBody>
      </p:sp>
      <p:sp>
        <p:nvSpPr>
          <p:cNvPr id="12" name="TextBox 11"/>
          <p:cNvSpPr txBox="1"/>
          <p:nvPr/>
        </p:nvSpPr>
        <p:spPr>
          <a:xfrm>
            <a:off x="3276600" y="429772"/>
            <a:ext cx="5486400" cy="628216"/>
          </a:xfrm>
          <a:prstGeom prst="rect">
            <a:avLst/>
          </a:prstGeom>
          <a:solidFill>
            <a:srgbClr val="0027A4"/>
          </a:solidFill>
        </p:spPr>
        <p:txBody>
          <a:bodyPr wrap="square" lIns="86493" tIns="18288" rIns="86493" bIns="43247" rtlCol="0" anchor="ctr" anchorCtr="0">
            <a:noAutofit/>
          </a:bodyPr>
          <a:lstStyle/>
          <a:p>
            <a:pPr marL="109538" algn="l"/>
            <a:r>
              <a:rPr lang="en-US" sz="2500" b="1" dirty="0">
                <a:solidFill>
                  <a:schemeClr val="bg1"/>
                </a:solidFill>
                <a:effectLst/>
                <a:latin typeface="Liberation Sans" panose="020B0604020202020204" pitchFamily="34" charset="0"/>
              </a:rPr>
              <a:t>Horizontal Analysis</a:t>
            </a:r>
            <a:endParaRPr lang="en-US" sz="2500" b="1" i="0" dirty="0">
              <a:solidFill>
                <a:schemeClr val="bg1"/>
              </a:solidFill>
              <a:effectLst/>
              <a:latin typeface="Liberation Sans" panose="020B0604020202020204" pitchFamily="34" charset="0"/>
            </a:endParaRPr>
          </a:p>
        </p:txBody>
      </p:sp>
      <p:sp>
        <p:nvSpPr>
          <p:cNvPr id="13" name="Oval 12"/>
          <p:cNvSpPr/>
          <p:nvPr/>
        </p:nvSpPr>
        <p:spPr bwMode="auto">
          <a:xfrm>
            <a:off x="2286000" y="398360"/>
            <a:ext cx="685800" cy="691039"/>
          </a:xfrm>
          <a:prstGeom prst="ellipse">
            <a:avLst/>
          </a:prstGeom>
          <a:solidFill>
            <a:schemeClr val="accent3"/>
          </a:solidFill>
          <a:ln w="12700" cap="sq" cmpd="sng" algn="ctr">
            <a:solidFill>
              <a:schemeClr val="tx1"/>
            </a:solidFill>
            <a:prstDash val="sysDot"/>
            <a:round/>
            <a:headEnd type="none" w="sm" len="sm"/>
            <a:tailEnd type="none" w="sm" len="sm"/>
          </a:ln>
          <a:effectLst/>
        </p:spPr>
        <p:txBody>
          <a:bodyPr vert="horz" wrap="square" lIns="91440" tIns="18288" rIns="91440" bIns="45720" numCol="1" rtlCol="0" anchor="ctr" anchorCtr="0" compatLnSpc="1">
            <a:prstTxWarp prst="textNoShape">
              <a:avLst/>
            </a:prstTxWarp>
          </a:bodyPr>
          <a:lstStyle/>
          <a:p>
            <a:pPr algn="ctr"/>
            <a:r>
              <a:rPr lang="en-US" sz="4200" b="1" i="0" dirty="0">
                <a:solidFill>
                  <a:srgbClr val="FF0000"/>
                </a:solidFill>
                <a:effectLst/>
                <a:latin typeface="Liberation Sans" panose="020B0604020202020204" pitchFamily="34" charset="0"/>
              </a:rPr>
              <a:t>1</a:t>
            </a:r>
          </a:p>
        </p:txBody>
      </p:sp>
      <p:sp>
        <p:nvSpPr>
          <p:cNvPr id="14" name="Text Box 5"/>
          <p:cNvSpPr txBox="1">
            <a:spLocks noChangeArrowheads="1"/>
          </p:cNvSpPr>
          <p:nvPr/>
        </p:nvSpPr>
        <p:spPr bwMode="auto">
          <a:xfrm>
            <a:off x="8063552" y="6369050"/>
            <a:ext cx="914400" cy="336550"/>
          </a:xfrm>
          <a:prstGeom prst="rect">
            <a:avLst/>
          </a:prstGeom>
          <a:noFill/>
          <a:ln>
            <a:noFill/>
          </a:ln>
          <a:effectLst/>
        </p:spPr>
        <p:txBody>
          <a:bodyPr wrap="square">
            <a:spAutoFit/>
          </a:bodyPr>
          <a:lstStyle>
            <a:defPPr>
              <a:defRPr lang="en-US"/>
            </a:defPPr>
            <a:lvl1pPr marL="457200" indent="-457200" algn="r">
              <a:spcBef>
                <a:spcPct val="50000"/>
              </a:spcBef>
              <a:defRPr sz="1600" b="1" i="1">
                <a:latin typeface="Liberation Sans" panose="020B0604020202020204" pitchFamily="34"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r>
              <a:rPr lang="en-US" altLang="en-US" dirty="0">
                <a:effectLst/>
              </a:rPr>
              <a:t>LO 1</a:t>
            </a:r>
          </a:p>
        </p:txBody>
      </p:sp>
      <p:sp>
        <p:nvSpPr>
          <p:cNvPr id="2" name="Rectangle 1"/>
          <p:cNvSpPr/>
          <p:nvPr/>
        </p:nvSpPr>
        <p:spPr bwMode="auto">
          <a:xfrm>
            <a:off x="4247864" y="4941570"/>
            <a:ext cx="4191000" cy="251460"/>
          </a:xfrm>
          <a:prstGeom prst="rect">
            <a:avLst/>
          </a:prstGeom>
          <a:solidFill>
            <a:schemeClr val="accent3"/>
          </a:solidFill>
          <a:ln>
            <a:noFill/>
          </a:ln>
          <a:effectLst/>
        </p:spPr>
        <p:txBody>
          <a:bodyPr lIns="90488" tIns="44450" rIns="90488" bIns="44450" rtlCol="0" anchor="ctr">
            <a:spAutoFit/>
          </a:bodyPr>
          <a:lstStyle/>
          <a:p>
            <a:pPr algn="ctr"/>
            <a:endParaRPr lang="en-US" sz="1400" b="1" dirty="0">
              <a:solidFill>
                <a:schemeClr val="accent3"/>
              </a:solidFill>
              <a:latin typeface="+mn-lt"/>
            </a:endParaRPr>
          </a:p>
        </p:txBody>
      </p:sp>
      <p:sp>
        <p:nvSpPr>
          <p:cNvPr id="15" name="Rectangle 14"/>
          <p:cNvSpPr/>
          <p:nvPr/>
        </p:nvSpPr>
        <p:spPr bwMode="auto">
          <a:xfrm>
            <a:off x="4239904" y="5234940"/>
            <a:ext cx="4191000" cy="251460"/>
          </a:xfrm>
          <a:prstGeom prst="rect">
            <a:avLst/>
          </a:prstGeom>
          <a:solidFill>
            <a:schemeClr val="accent3"/>
          </a:solidFill>
          <a:ln>
            <a:noFill/>
          </a:ln>
          <a:effectLst/>
        </p:spPr>
        <p:txBody>
          <a:bodyPr lIns="90488" tIns="44450" rIns="90488" bIns="44450" rtlCol="0" anchor="ctr">
            <a:spAutoFit/>
          </a:bodyPr>
          <a:lstStyle/>
          <a:p>
            <a:pPr algn="ctr"/>
            <a:endParaRPr lang="en-US" sz="1400" b="1" dirty="0">
              <a:solidFill>
                <a:schemeClr val="accent3"/>
              </a:solidFill>
              <a:latin typeface="+mn-lt"/>
            </a:endParaRPr>
          </a:p>
        </p:txBody>
      </p:sp>
      <p:sp>
        <p:nvSpPr>
          <p:cNvPr id="16" name="Rectangle 15"/>
          <p:cNvSpPr/>
          <p:nvPr/>
        </p:nvSpPr>
        <p:spPr bwMode="auto">
          <a:xfrm>
            <a:off x="4239904" y="5527344"/>
            <a:ext cx="4191000" cy="251460"/>
          </a:xfrm>
          <a:prstGeom prst="rect">
            <a:avLst/>
          </a:prstGeom>
          <a:solidFill>
            <a:schemeClr val="accent3"/>
          </a:solidFill>
          <a:ln>
            <a:noFill/>
          </a:ln>
          <a:effectLst/>
        </p:spPr>
        <p:txBody>
          <a:bodyPr lIns="90488" tIns="44450" rIns="90488" bIns="44450" rtlCol="0" anchor="ctr">
            <a:spAutoFit/>
          </a:bodyPr>
          <a:lstStyle/>
          <a:p>
            <a:pPr algn="ctr"/>
            <a:endParaRPr lang="en-US" sz="1400" b="1" dirty="0">
              <a:solidFill>
                <a:schemeClr val="accent3"/>
              </a:solidFill>
              <a:latin typeface="+mn-lt"/>
            </a:endParaRPr>
          </a:p>
        </p:txBody>
      </p:sp>
    </p:spTree>
    <p:extLst>
      <p:ext uri="{BB962C8B-B14F-4D97-AF65-F5344CB8AC3E}">
        <p14:creationId xmlns:p14="http://schemas.microsoft.com/office/powerpoint/2010/main" val="34481234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4" name="Rectangle 4"/>
          <p:cNvSpPr>
            <a:spLocks noChangeArrowheads="1"/>
          </p:cNvSpPr>
          <p:nvPr/>
        </p:nvSpPr>
        <p:spPr bwMode="auto">
          <a:xfrm>
            <a:off x="533400" y="1447800"/>
            <a:ext cx="7924800" cy="95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spcBef>
                <a:spcPct val="70000"/>
              </a:spcBef>
              <a:defRPr/>
            </a:pPr>
            <a:r>
              <a:rPr lang="en-US" sz="2300" b="1" dirty="0">
                <a:solidFill>
                  <a:schemeClr val="tx2">
                    <a:lumMod val="75000"/>
                  </a:schemeClr>
                </a:solidFill>
                <a:latin typeface="Liberation Sans" panose="020B0604020202020204" pitchFamily="34" charset="0"/>
              </a:rPr>
              <a:t>Ratio analysis </a:t>
            </a:r>
            <a:r>
              <a:rPr lang="en-US" sz="2200" dirty="0">
                <a:solidFill>
                  <a:srgbClr val="000000"/>
                </a:solidFill>
                <a:latin typeface="Liberation Sans" panose="020B0604020202020204" pitchFamily="34" charset="0"/>
              </a:rPr>
              <a:t>expresses the relationship among selected items of financial statement data.</a:t>
            </a:r>
          </a:p>
        </p:txBody>
      </p:sp>
      <p:sp>
        <p:nvSpPr>
          <p:cNvPr id="1075205" name="AutoShape 5"/>
          <p:cNvSpPr>
            <a:spLocks noChangeArrowheads="1"/>
          </p:cNvSpPr>
          <p:nvPr/>
        </p:nvSpPr>
        <p:spPr bwMode="auto">
          <a:xfrm>
            <a:off x="762000" y="3150017"/>
            <a:ext cx="2362200" cy="762000"/>
          </a:xfrm>
          <a:prstGeom prst="bevel">
            <a:avLst>
              <a:gd name="adj" fmla="val 125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200" b="1" dirty="0">
                <a:solidFill>
                  <a:schemeClr val="bg1"/>
                </a:solidFill>
                <a:effectLst>
                  <a:outerShdw blurRad="38100" dist="38100" dir="2700000" algn="tl">
                    <a:srgbClr val="000000"/>
                  </a:outerShdw>
                </a:effectLst>
                <a:latin typeface="Liberation Sans" panose="020B0604020202020204" pitchFamily="34" charset="0"/>
              </a:rPr>
              <a:t>Liquidity</a:t>
            </a:r>
          </a:p>
        </p:txBody>
      </p:sp>
      <p:sp>
        <p:nvSpPr>
          <p:cNvPr id="1075206" name="AutoShape 6"/>
          <p:cNvSpPr>
            <a:spLocks noChangeArrowheads="1"/>
          </p:cNvSpPr>
          <p:nvPr/>
        </p:nvSpPr>
        <p:spPr bwMode="auto">
          <a:xfrm>
            <a:off x="3429000" y="3150017"/>
            <a:ext cx="23622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200" b="1" dirty="0">
                <a:solidFill>
                  <a:srgbClr val="FFFFFF"/>
                </a:solidFill>
                <a:effectLst>
                  <a:outerShdw blurRad="38100" dist="38100" dir="2700000" algn="tl">
                    <a:srgbClr val="000000"/>
                  </a:outerShdw>
                </a:effectLst>
                <a:latin typeface="Liberation Sans" panose="020B0604020202020204" pitchFamily="34" charset="0"/>
              </a:rPr>
              <a:t>Profitability</a:t>
            </a:r>
          </a:p>
        </p:txBody>
      </p:sp>
      <p:sp>
        <p:nvSpPr>
          <p:cNvPr id="1075207" name="AutoShape 7"/>
          <p:cNvSpPr>
            <a:spLocks noChangeArrowheads="1"/>
          </p:cNvSpPr>
          <p:nvPr/>
        </p:nvSpPr>
        <p:spPr bwMode="auto">
          <a:xfrm>
            <a:off x="6096000" y="3150017"/>
            <a:ext cx="2362200" cy="762000"/>
          </a:xfrm>
          <a:prstGeom prst="bevel">
            <a:avLst>
              <a:gd name="adj" fmla="val 12500"/>
            </a:avLst>
          </a:prstGeom>
          <a:solidFill>
            <a:srgbClr val="CF0E3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200" b="1" dirty="0">
                <a:solidFill>
                  <a:schemeClr val="bg1"/>
                </a:solidFill>
                <a:effectLst>
                  <a:outerShdw blurRad="38100" dist="38100" dir="2700000" algn="tl">
                    <a:srgbClr val="000000"/>
                  </a:outerShdw>
                </a:effectLst>
                <a:latin typeface="Liberation Sans" panose="020B0604020202020204" pitchFamily="34" charset="0"/>
              </a:rPr>
              <a:t>Solvency</a:t>
            </a:r>
          </a:p>
        </p:txBody>
      </p:sp>
      <p:sp>
        <p:nvSpPr>
          <p:cNvPr id="1075208" name="Rectangle 8"/>
          <p:cNvSpPr>
            <a:spLocks noChangeArrowheads="1"/>
          </p:cNvSpPr>
          <p:nvPr/>
        </p:nvSpPr>
        <p:spPr bwMode="auto">
          <a:xfrm>
            <a:off x="693760" y="4048542"/>
            <a:ext cx="2514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 r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nSpc>
                <a:spcPct val="110000"/>
              </a:lnSpc>
              <a:spcBef>
                <a:spcPct val="50000"/>
              </a:spcBef>
            </a:pPr>
            <a:r>
              <a:rPr lang="en-US" altLang="en-US" sz="2000" dirty="0">
                <a:latin typeface="Liberation Sans" panose="020B0604020202020204" pitchFamily="34" charset="0"/>
              </a:rPr>
              <a:t>Measures short-term ability of the company to pay its maturing obligations and to meet unexpected needs for cash.</a:t>
            </a:r>
          </a:p>
        </p:txBody>
      </p:sp>
      <p:sp>
        <p:nvSpPr>
          <p:cNvPr id="17415" name="Rectangle 9"/>
          <p:cNvSpPr>
            <a:spLocks noChangeArrowheads="1"/>
          </p:cNvSpPr>
          <p:nvPr/>
        </p:nvSpPr>
        <p:spPr bwMode="auto">
          <a:xfrm>
            <a:off x="2279650" y="2498811"/>
            <a:ext cx="4584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en-US" b="1" dirty="0">
                <a:latin typeface="Liberation Sans" panose="020B0604020202020204" pitchFamily="34" charset="0"/>
              </a:rPr>
              <a:t>Financial Ratio Classifications</a:t>
            </a:r>
          </a:p>
        </p:txBody>
      </p:sp>
      <p:sp>
        <p:nvSpPr>
          <p:cNvPr id="1075210" name="Rectangle 10"/>
          <p:cNvSpPr>
            <a:spLocks noChangeArrowheads="1"/>
          </p:cNvSpPr>
          <p:nvPr/>
        </p:nvSpPr>
        <p:spPr bwMode="auto">
          <a:xfrm>
            <a:off x="3429000" y="4064417"/>
            <a:ext cx="23622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nSpc>
                <a:spcPct val="110000"/>
              </a:lnSpc>
              <a:spcBef>
                <a:spcPct val="50000"/>
              </a:spcBef>
            </a:pPr>
            <a:r>
              <a:rPr lang="en-US" altLang="en-US" sz="2000" dirty="0">
                <a:latin typeface="Liberation Sans" panose="020B0604020202020204" pitchFamily="34" charset="0"/>
              </a:rPr>
              <a:t>Measures the income or operating success of a company for a given period of time.</a:t>
            </a:r>
          </a:p>
        </p:txBody>
      </p:sp>
      <p:sp>
        <p:nvSpPr>
          <p:cNvPr id="1075211" name="Rectangle 11"/>
          <p:cNvSpPr>
            <a:spLocks noChangeArrowheads="1"/>
          </p:cNvSpPr>
          <p:nvPr/>
        </p:nvSpPr>
        <p:spPr bwMode="auto">
          <a:xfrm>
            <a:off x="6096000" y="4064417"/>
            <a:ext cx="23622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nSpc>
                <a:spcPct val="110000"/>
              </a:lnSpc>
              <a:spcBef>
                <a:spcPct val="50000"/>
              </a:spcBef>
            </a:pPr>
            <a:r>
              <a:rPr lang="en-US" altLang="en-US" sz="2000" dirty="0">
                <a:latin typeface="Liberation Sans" panose="020B0604020202020204" pitchFamily="34" charset="0"/>
              </a:rPr>
              <a:t>Measures the ability of the company to survive over a long period of time.</a:t>
            </a:r>
          </a:p>
        </p:txBody>
      </p:sp>
      <p:sp>
        <p:nvSpPr>
          <p:cNvPr id="17420"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3" name="Rectangle 6"/>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pPr algn="l"/>
            <a:r>
              <a:rPr lang="en-US" altLang="en-US" sz="1700" b="1" dirty="0">
                <a:effectLst/>
                <a:latin typeface="Liberation Sans" panose="020B0604020202020204" pitchFamily="34" charset="0"/>
              </a:rPr>
              <a:t>LEARNING</a:t>
            </a:r>
          </a:p>
          <a:p>
            <a:pPr algn="l"/>
            <a:r>
              <a:rPr lang="en-US" altLang="en-US" sz="1700" b="1" dirty="0">
                <a:effectLst/>
                <a:latin typeface="Liberation Sans" panose="020B0604020202020204" pitchFamily="34" charset="0"/>
              </a:rPr>
              <a:t>OBJECTIVE</a:t>
            </a:r>
          </a:p>
        </p:txBody>
      </p:sp>
      <p:sp>
        <p:nvSpPr>
          <p:cNvPr id="14" name="Rectangle 5"/>
          <p:cNvSpPr>
            <a:spLocks noChangeArrowheads="1"/>
          </p:cNvSpPr>
          <p:nvPr/>
        </p:nvSpPr>
        <p:spPr bwMode="auto">
          <a:xfrm>
            <a:off x="2540000" y="316533"/>
            <a:ext cx="6241143" cy="844262"/>
          </a:xfrm>
          <a:prstGeom prst="rect">
            <a:avLst/>
          </a:prstGeom>
          <a:solidFill>
            <a:schemeClr val="tx2">
              <a:lumMod val="75000"/>
            </a:schemeClr>
          </a:solidFill>
          <a:ln>
            <a:noFill/>
          </a:ln>
          <a:effectLst/>
        </p:spPr>
        <p:txBody>
          <a:bodyPr wrap="square" lIns="86493" tIns="34597" rIns="86493" bIns="43247" anchor="ctr"/>
          <a:lstStyle/>
          <a:p>
            <a:pPr marL="109538" algn="l"/>
            <a:r>
              <a:rPr lang="en-US" sz="2300" b="1" dirty="0">
                <a:solidFill>
                  <a:schemeClr val="bg1"/>
                </a:solidFill>
                <a:latin typeface="Liberation Sans" panose="020B0604020202020204" pitchFamily="34" charset="0"/>
              </a:rPr>
              <a:t>Analyze a company’s performance using ratio analysis.</a:t>
            </a:r>
          </a:p>
        </p:txBody>
      </p:sp>
      <p:sp>
        <p:nvSpPr>
          <p:cNvPr id="15" name="Oval 14"/>
          <p:cNvSpPr/>
          <p:nvPr/>
        </p:nvSpPr>
        <p:spPr bwMode="auto">
          <a:xfrm>
            <a:off x="1872343" y="485775"/>
            <a:ext cx="522514" cy="514350"/>
          </a:xfrm>
          <a:prstGeom prst="ellipse">
            <a:avLst/>
          </a:prstGeom>
          <a:solidFill>
            <a:srgbClr val="FF00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b="1" dirty="0">
                <a:solidFill>
                  <a:schemeClr val="bg1"/>
                </a:solidFill>
                <a:effectLst/>
                <a:latin typeface="Liberation Sans" panose="020B0604020202020204" pitchFamily="34" charset="0"/>
              </a:rPr>
              <a:t>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75208"/>
                                        </p:tgtEl>
                                        <p:attrNameLst>
                                          <p:attrName>style.visibility</p:attrName>
                                        </p:attrNameLst>
                                      </p:cBhvr>
                                      <p:to>
                                        <p:strVal val="visible"/>
                                      </p:to>
                                    </p:set>
                                    <p:animEffect transition="in" filter="wipe(up)">
                                      <p:cBhvr>
                                        <p:cTn id="7" dur="500"/>
                                        <p:tgtEl>
                                          <p:spTgt spid="10752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75210"/>
                                        </p:tgtEl>
                                        <p:attrNameLst>
                                          <p:attrName>style.visibility</p:attrName>
                                        </p:attrNameLst>
                                      </p:cBhvr>
                                      <p:to>
                                        <p:strVal val="visible"/>
                                      </p:to>
                                    </p:set>
                                    <p:animEffect transition="in" filter="wipe(up)">
                                      <p:cBhvr>
                                        <p:cTn id="12" dur="500"/>
                                        <p:tgtEl>
                                          <p:spTgt spid="10752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75211"/>
                                        </p:tgtEl>
                                        <p:attrNameLst>
                                          <p:attrName>style.visibility</p:attrName>
                                        </p:attrNameLst>
                                      </p:cBhvr>
                                      <p:to>
                                        <p:strVal val="visible"/>
                                      </p:to>
                                    </p:set>
                                    <p:animEffect transition="in" filter="wipe(up)">
                                      <p:cBhvr>
                                        <p:cTn id="17" dur="500"/>
                                        <p:tgtEl>
                                          <p:spTgt spid="1075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08" grpId="0"/>
      <p:bldP spid="1075210" grpId="0"/>
      <p:bldP spid="10752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65" name="Rectangle 17"/>
          <p:cNvSpPr>
            <a:spLocks noChangeArrowheads="1"/>
          </p:cNvSpPr>
          <p:nvPr/>
        </p:nvSpPr>
        <p:spPr bwMode="auto">
          <a:xfrm>
            <a:off x="533400" y="1905000"/>
            <a:ext cx="7924800"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682625" indent="-4508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ts val="1200"/>
              </a:spcBef>
            </a:pPr>
            <a:r>
              <a:rPr lang="en-US" altLang="en-US" sz="2300" dirty="0">
                <a:solidFill>
                  <a:srgbClr val="000000"/>
                </a:solidFill>
                <a:latin typeface="Liberation Sans" panose="020B0604020202020204" pitchFamily="34" charset="0"/>
              </a:rPr>
              <a:t>The discussion of ratios include the following types of comparisons.</a:t>
            </a:r>
          </a:p>
          <a:p>
            <a:pPr lvl="1" algn="l">
              <a:lnSpc>
                <a:spcPct val="125000"/>
              </a:lnSpc>
              <a:spcBef>
                <a:spcPts val="1200"/>
              </a:spcBef>
              <a:buFont typeface="Comic Sans MS" pitchFamily="66" charset="0"/>
              <a:buAutoNum type="arabicPeriod"/>
            </a:pPr>
            <a:r>
              <a:rPr lang="en-US" altLang="en-US" sz="2200" b="1" dirty="0">
                <a:latin typeface="Liberation Sans" panose="020B0604020202020204" pitchFamily="34" charset="0"/>
              </a:rPr>
              <a:t>Intracompany comparisons </a:t>
            </a:r>
            <a:r>
              <a:rPr lang="en-US" altLang="en-US" sz="2200" dirty="0">
                <a:latin typeface="Liberation Sans" panose="020B0604020202020204" pitchFamily="34" charset="0"/>
              </a:rPr>
              <a:t>for two years for Quality Department Store.</a:t>
            </a:r>
          </a:p>
          <a:p>
            <a:pPr lvl="1" algn="l">
              <a:lnSpc>
                <a:spcPct val="125000"/>
              </a:lnSpc>
              <a:spcBef>
                <a:spcPts val="1200"/>
              </a:spcBef>
              <a:buFont typeface="Comic Sans MS" pitchFamily="66" charset="0"/>
              <a:buAutoNum type="arabicPeriod"/>
            </a:pPr>
            <a:r>
              <a:rPr lang="en-US" altLang="en-US" sz="2200" b="1" dirty="0">
                <a:latin typeface="Liberation Sans" panose="020B0604020202020204" pitchFamily="34" charset="0"/>
              </a:rPr>
              <a:t>Industry average comparisons </a:t>
            </a:r>
            <a:r>
              <a:rPr lang="en-US" altLang="en-US" sz="2200" dirty="0">
                <a:latin typeface="Liberation Sans" panose="020B0604020202020204" pitchFamily="34" charset="0"/>
              </a:rPr>
              <a:t>based on median ratios for department stores.</a:t>
            </a:r>
          </a:p>
          <a:p>
            <a:pPr lvl="1" algn="l">
              <a:lnSpc>
                <a:spcPct val="125000"/>
              </a:lnSpc>
              <a:spcBef>
                <a:spcPts val="1200"/>
              </a:spcBef>
              <a:buFont typeface="Comic Sans MS" pitchFamily="66" charset="0"/>
              <a:buAutoNum type="arabicPeriod"/>
            </a:pPr>
            <a:r>
              <a:rPr lang="en-US" altLang="en-US" sz="2200" b="1" dirty="0">
                <a:latin typeface="Liberation Sans" panose="020B0604020202020204" pitchFamily="34" charset="0"/>
              </a:rPr>
              <a:t>Intercompany comparisons </a:t>
            </a:r>
            <a:r>
              <a:rPr lang="en-US" altLang="en-US" sz="2200" dirty="0">
                <a:latin typeface="Liberation Sans" panose="020B0604020202020204" pitchFamily="34" charset="0"/>
              </a:rPr>
              <a:t>based on </a:t>
            </a:r>
            <a:r>
              <a:rPr lang="en-US" altLang="en-US" sz="2200" b="1" dirty="0">
                <a:solidFill>
                  <a:srgbClr val="C00000"/>
                </a:solidFill>
                <a:latin typeface="Liberation Sans" panose="020B0604020202020204" pitchFamily="34" charset="0"/>
              </a:rPr>
              <a:t>Macy’s, Inc. </a:t>
            </a:r>
            <a:r>
              <a:rPr lang="en-US" altLang="en-US" sz="2200" dirty="0">
                <a:latin typeface="Liberation Sans" panose="020B0604020202020204" pitchFamily="34" charset="0"/>
              </a:rPr>
              <a:t>as Quality Department Store’s principal competitor.</a:t>
            </a:r>
            <a:endParaRPr lang="en-US" altLang="en-US" sz="2200" dirty="0">
              <a:solidFill>
                <a:srgbClr val="000000"/>
              </a:solidFill>
              <a:latin typeface="Liberation Sans" panose="020B0604020202020204" pitchFamily="34" charset="0"/>
            </a:endParaRPr>
          </a:p>
        </p:txBody>
      </p:sp>
      <p:sp>
        <p:nvSpPr>
          <p:cNvPr id="18435" name="Rectangle 18"/>
          <p:cNvSpPr>
            <a:spLocks noChangeArrowheads="1"/>
          </p:cNvSpPr>
          <p:nvPr/>
        </p:nvSpPr>
        <p:spPr bwMode="auto">
          <a:xfrm>
            <a:off x="533400" y="1295400"/>
            <a:ext cx="7924800"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5000"/>
              </a:lnSpc>
              <a:spcBef>
                <a:spcPct val="70000"/>
              </a:spcBef>
            </a:pPr>
            <a:r>
              <a:rPr lang="en-US" altLang="en-US" sz="2300" b="1" dirty="0">
                <a:latin typeface="Liberation Sans" panose="020B0604020202020204" pitchFamily="34" charset="0"/>
              </a:rPr>
              <a:t>A single ratio</a:t>
            </a:r>
            <a:r>
              <a:rPr lang="en-US" altLang="en-US" sz="2300" dirty="0">
                <a:latin typeface="Liberation Sans" panose="020B0604020202020204" pitchFamily="34" charset="0"/>
              </a:rPr>
              <a:t> by itself is </a:t>
            </a:r>
            <a:r>
              <a:rPr lang="en-US" altLang="en-US" sz="2300" b="1" dirty="0">
                <a:latin typeface="Liberation Sans" panose="020B0604020202020204" pitchFamily="34" charset="0"/>
              </a:rPr>
              <a:t>not very meaningful</a:t>
            </a:r>
            <a:r>
              <a:rPr lang="en-US" altLang="en-US" sz="2300" dirty="0">
                <a:latin typeface="Liberation Sans" panose="020B0604020202020204" pitchFamily="34" charset="0"/>
              </a:rPr>
              <a:t>.  </a:t>
            </a:r>
          </a:p>
        </p:txBody>
      </p:sp>
      <p:sp>
        <p:nvSpPr>
          <p:cNvPr id="18436" name="Rectangle 19"/>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18437" name="Line 2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8438"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9" name="AutoShape 1033"/>
          <p:cNvSpPr>
            <a:spLocks noChangeArrowheads="1"/>
          </p:cNvSpPr>
          <p:nvPr/>
        </p:nvSpPr>
        <p:spPr bwMode="auto">
          <a:xfrm>
            <a:off x="609600" y="1371600"/>
            <a:ext cx="3581400" cy="762000"/>
          </a:xfrm>
          <a:prstGeom prst="bevel">
            <a:avLst>
              <a:gd name="adj" fmla="val 125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Liquidity Ratios</a:t>
            </a:r>
          </a:p>
        </p:txBody>
      </p:sp>
      <p:sp>
        <p:nvSpPr>
          <p:cNvPr id="1095690" name="Rectangle 1034"/>
          <p:cNvSpPr>
            <a:spLocks noChangeArrowheads="1"/>
          </p:cNvSpPr>
          <p:nvPr/>
        </p:nvSpPr>
        <p:spPr bwMode="auto">
          <a:xfrm>
            <a:off x="533400" y="2362200"/>
            <a:ext cx="7924800" cy="3896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spcBef>
                <a:spcPts val="1200"/>
              </a:spcBef>
              <a:defRPr/>
            </a:pPr>
            <a:r>
              <a:rPr lang="en-US" sz="2300" dirty="0">
                <a:solidFill>
                  <a:srgbClr val="000000"/>
                </a:solidFill>
                <a:latin typeface="Liberation Sans" panose="020B0604020202020204" pitchFamily="34" charset="0"/>
              </a:rPr>
              <a:t>Measure the short-term ability of the company to pay its maturing obligations and to meet unexpected needs for cash. </a:t>
            </a:r>
          </a:p>
          <a:p>
            <a:pPr marL="692150" lvl="1" indent="-457200" algn="l">
              <a:lnSpc>
                <a:spcPct val="125000"/>
              </a:lnSpc>
              <a:spcBef>
                <a:spcPts val="1200"/>
              </a:spcBef>
              <a:buClr>
                <a:srgbClr val="800000"/>
              </a:buClr>
              <a:buSzPct val="80000"/>
              <a:buFont typeface="Wingdings" pitchFamily="2" charset="2"/>
              <a:buChar char="u"/>
              <a:defRPr/>
            </a:pPr>
            <a:r>
              <a:rPr lang="en-US" sz="2200" dirty="0">
                <a:solidFill>
                  <a:srgbClr val="000000"/>
                </a:solidFill>
                <a:latin typeface="Liberation Sans" panose="020B0604020202020204" pitchFamily="34" charset="0"/>
              </a:rPr>
              <a:t>Short-term creditors such as bankers and suppliers are particularly interested in assessing liquidity. </a:t>
            </a:r>
          </a:p>
          <a:p>
            <a:pPr marL="692150" lvl="1" indent="-457200" algn="l">
              <a:lnSpc>
                <a:spcPct val="125000"/>
              </a:lnSpc>
              <a:spcBef>
                <a:spcPts val="1200"/>
              </a:spcBef>
              <a:buClr>
                <a:srgbClr val="800000"/>
              </a:buClr>
              <a:buSzPct val="80000"/>
              <a:buFont typeface="Wingdings" pitchFamily="2" charset="2"/>
              <a:buChar char="u"/>
              <a:defRPr/>
            </a:pPr>
            <a:r>
              <a:rPr lang="en-US" sz="2200" dirty="0">
                <a:solidFill>
                  <a:srgbClr val="000000"/>
                </a:solidFill>
                <a:latin typeface="Liberation Sans" panose="020B0604020202020204" pitchFamily="34" charset="0"/>
              </a:rPr>
              <a:t>Ratios include the </a:t>
            </a:r>
            <a:r>
              <a:rPr lang="en-US" sz="2200" b="1" dirty="0">
                <a:solidFill>
                  <a:schemeClr val="tx2">
                    <a:lumMod val="75000"/>
                  </a:schemeClr>
                </a:solidFill>
                <a:latin typeface="Liberation Sans" panose="020B0604020202020204" pitchFamily="34" charset="0"/>
              </a:rPr>
              <a:t>current ratio</a:t>
            </a:r>
            <a:r>
              <a:rPr lang="en-US" sz="2200" dirty="0">
                <a:solidFill>
                  <a:srgbClr val="000000"/>
                </a:solidFill>
                <a:latin typeface="Liberation Sans" panose="020B0604020202020204" pitchFamily="34" charset="0"/>
              </a:rPr>
              <a:t>, the </a:t>
            </a:r>
            <a:r>
              <a:rPr lang="en-US" sz="2200" b="1" dirty="0">
                <a:solidFill>
                  <a:schemeClr val="tx2">
                    <a:lumMod val="75000"/>
                  </a:schemeClr>
                </a:solidFill>
                <a:latin typeface="Liberation Sans" panose="020B0604020202020204" pitchFamily="34" charset="0"/>
              </a:rPr>
              <a:t>acid-test</a:t>
            </a:r>
            <a:r>
              <a:rPr lang="en-US" sz="2200" b="1" dirty="0">
                <a:solidFill>
                  <a:schemeClr val="tx2">
                    <a:lumMod val="50000"/>
                  </a:schemeClr>
                </a:solidFill>
                <a:latin typeface="Liberation Sans" panose="020B0604020202020204" pitchFamily="34" charset="0"/>
              </a:rPr>
              <a:t> </a:t>
            </a:r>
            <a:r>
              <a:rPr lang="en-US" sz="2200" b="1" dirty="0">
                <a:solidFill>
                  <a:schemeClr val="tx2">
                    <a:lumMod val="75000"/>
                  </a:schemeClr>
                </a:solidFill>
                <a:latin typeface="Liberation Sans" panose="020B0604020202020204" pitchFamily="34" charset="0"/>
              </a:rPr>
              <a:t>ratio</a:t>
            </a:r>
            <a:r>
              <a:rPr lang="en-US" sz="2200" dirty="0">
                <a:solidFill>
                  <a:srgbClr val="000000"/>
                </a:solidFill>
                <a:latin typeface="Liberation Sans" panose="020B0604020202020204" pitchFamily="34" charset="0"/>
              </a:rPr>
              <a:t>, </a:t>
            </a:r>
            <a:r>
              <a:rPr lang="en-US" sz="2200" b="1" dirty="0">
                <a:solidFill>
                  <a:schemeClr val="tx2">
                    <a:lumMod val="75000"/>
                  </a:schemeClr>
                </a:solidFill>
                <a:latin typeface="Liberation Sans" panose="020B0604020202020204" pitchFamily="34" charset="0"/>
              </a:rPr>
              <a:t>accounts</a:t>
            </a:r>
            <a:r>
              <a:rPr lang="en-US" sz="2200" dirty="0">
                <a:solidFill>
                  <a:srgbClr val="000000"/>
                </a:solidFill>
                <a:latin typeface="Liberation Sans" panose="020B0604020202020204" pitchFamily="34" charset="0"/>
              </a:rPr>
              <a:t> </a:t>
            </a:r>
            <a:r>
              <a:rPr lang="en-US" sz="2200" b="1" dirty="0">
                <a:solidFill>
                  <a:schemeClr val="tx2">
                    <a:lumMod val="75000"/>
                  </a:schemeClr>
                </a:solidFill>
                <a:latin typeface="Liberation Sans" panose="020B0604020202020204" pitchFamily="34" charset="0"/>
              </a:rPr>
              <a:t>receivable</a:t>
            </a:r>
            <a:r>
              <a:rPr lang="en-US" sz="2200" b="1" dirty="0">
                <a:solidFill>
                  <a:schemeClr val="tx2">
                    <a:lumMod val="50000"/>
                  </a:schemeClr>
                </a:solidFill>
                <a:latin typeface="Liberation Sans" panose="020B0604020202020204" pitchFamily="34" charset="0"/>
              </a:rPr>
              <a:t> </a:t>
            </a:r>
            <a:r>
              <a:rPr lang="en-US" sz="2200" b="1" dirty="0">
                <a:solidFill>
                  <a:schemeClr val="tx2">
                    <a:lumMod val="75000"/>
                  </a:schemeClr>
                </a:solidFill>
                <a:latin typeface="Liberation Sans" panose="020B0604020202020204" pitchFamily="34" charset="0"/>
              </a:rPr>
              <a:t>turnover</a:t>
            </a:r>
            <a:r>
              <a:rPr lang="en-US" sz="2200" dirty="0">
                <a:solidFill>
                  <a:srgbClr val="000000"/>
                </a:solidFill>
                <a:latin typeface="Liberation Sans" panose="020B0604020202020204" pitchFamily="34" charset="0"/>
              </a:rPr>
              <a:t>, and </a:t>
            </a:r>
            <a:r>
              <a:rPr lang="en-US" sz="2200" b="1" dirty="0">
                <a:solidFill>
                  <a:schemeClr val="tx2">
                    <a:lumMod val="75000"/>
                  </a:schemeClr>
                </a:solidFill>
                <a:latin typeface="Liberation Sans" panose="020B0604020202020204" pitchFamily="34" charset="0"/>
              </a:rPr>
              <a:t>inventory</a:t>
            </a:r>
            <a:r>
              <a:rPr lang="en-US" sz="2200" b="1" dirty="0">
                <a:solidFill>
                  <a:schemeClr val="tx2">
                    <a:lumMod val="50000"/>
                  </a:schemeClr>
                </a:solidFill>
                <a:latin typeface="Liberation Sans" panose="020B0604020202020204" pitchFamily="34" charset="0"/>
              </a:rPr>
              <a:t> </a:t>
            </a:r>
            <a:r>
              <a:rPr lang="en-US" sz="2200" b="1" dirty="0">
                <a:solidFill>
                  <a:schemeClr val="tx2">
                    <a:lumMod val="75000"/>
                  </a:schemeClr>
                </a:solidFill>
                <a:latin typeface="Liberation Sans" panose="020B0604020202020204" pitchFamily="34" charset="0"/>
              </a:rPr>
              <a:t>turnover</a:t>
            </a:r>
            <a:r>
              <a:rPr lang="en-US" sz="2200" dirty="0">
                <a:solidFill>
                  <a:srgbClr val="000000"/>
                </a:solidFill>
                <a:latin typeface="Liberation Sans" panose="020B0604020202020204" pitchFamily="34" charset="0"/>
              </a:rPr>
              <a:t>.</a:t>
            </a:r>
          </a:p>
        </p:txBody>
      </p:sp>
      <p:sp>
        <p:nvSpPr>
          <p:cNvPr id="20484" name="Rectangle 1035"/>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20485" name="Line 103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6"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8"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21509" name="Picture 27"/>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pic>
        <p:nvPicPr>
          <p:cNvPr id="21511"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625" y="5133975"/>
            <a:ext cx="33813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2714625" y="5133975"/>
            <a:ext cx="1933575" cy="455613"/>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1" name="Rectangle 20"/>
          <p:cNvSpPr/>
          <p:nvPr/>
        </p:nvSpPr>
        <p:spPr bwMode="auto">
          <a:xfrm>
            <a:off x="2714625" y="5638800"/>
            <a:ext cx="1933575" cy="455613"/>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2" name="Rectangle 21"/>
          <p:cNvSpPr/>
          <p:nvPr/>
        </p:nvSpPr>
        <p:spPr bwMode="auto">
          <a:xfrm>
            <a:off x="5029200" y="5411788"/>
            <a:ext cx="1066800" cy="455612"/>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pic>
        <p:nvPicPr>
          <p:cNvPr id="18445" name="Picture 13"/>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3506788"/>
            <a:ext cx="8229600"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7"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75779"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9788"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2593809" y="1132367"/>
            <a:ext cx="692727" cy="274434"/>
          </a:xfrm>
          <a:prstGeom prst="rect">
            <a:avLst/>
          </a:prstGeom>
          <a:noFill/>
          <a:ln>
            <a:noFill/>
          </a:ln>
          <a:effectLst/>
        </p:spPr>
        <p:txBody>
          <a:bodyPr lIns="90488" tIns="44450" rIns="90488" bIns="44450" rtlCol="0" anchor="ctr">
            <a:spAutoFit/>
          </a:bodyPr>
          <a:lstStyle/>
          <a:p>
            <a:pPr algn="ctr"/>
            <a:r>
              <a:rPr lang="en-US" sz="1200" b="1" dirty="0">
                <a:latin typeface="+mn-lt"/>
                <a:cs typeface="Times New Roman" panose="02020603050405020304" pitchFamily="18" charset="0"/>
              </a:rPr>
              <a:t>2013</a:t>
            </a:r>
          </a:p>
        </p:txBody>
      </p:sp>
      <p:sp>
        <p:nvSpPr>
          <p:cNvPr id="17" name="Rectangle 16"/>
          <p:cNvSpPr/>
          <p:nvPr/>
        </p:nvSpPr>
        <p:spPr bwMode="auto">
          <a:xfrm>
            <a:off x="3575583" y="1132367"/>
            <a:ext cx="692727" cy="274434"/>
          </a:xfrm>
          <a:prstGeom prst="rect">
            <a:avLst/>
          </a:prstGeom>
          <a:noFill/>
          <a:ln>
            <a:noFill/>
          </a:ln>
          <a:effectLst/>
        </p:spPr>
        <p:txBody>
          <a:bodyPr lIns="90488" tIns="44450" rIns="90488" bIns="44450" rtlCol="0" anchor="ctr">
            <a:spAutoFit/>
          </a:bodyPr>
          <a:lstStyle/>
          <a:p>
            <a:pPr algn="ctr"/>
            <a:r>
              <a:rPr lang="en-US" sz="1200" b="1" dirty="0">
                <a:latin typeface="+mn-lt"/>
                <a:cs typeface="Times New Roman" panose="02020603050405020304" pitchFamily="18" charset="0"/>
              </a:rPr>
              <a:t>2012</a:t>
            </a:r>
          </a:p>
        </p:txBody>
      </p:sp>
      <p:pic>
        <p:nvPicPr>
          <p:cNvPr id="18"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0362" y="1183316"/>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bwMode="auto">
          <a:xfrm>
            <a:off x="6954383"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mn-lt"/>
                <a:cs typeface="Times New Roman" panose="02020603050405020304" pitchFamily="18" charset="0"/>
              </a:rPr>
              <a:t>2013</a:t>
            </a:r>
          </a:p>
        </p:txBody>
      </p:sp>
      <p:sp>
        <p:nvSpPr>
          <p:cNvPr id="20" name="Rectangle 19"/>
          <p:cNvSpPr/>
          <p:nvPr/>
        </p:nvSpPr>
        <p:spPr bwMode="auto">
          <a:xfrm>
            <a:off x="7936157"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mn-lt"/>
                <a:cs typeface="Times New Roman" panose="02020603050405020304" pitchFamily="18" charset="0"/>
              </a:rPr>
              <a:t>2012</a:t>
            </a:r>
          </a:p>
        </p:txBody>
      </p:sp>
      <p:sp>
        <p:nvSpPr>
          <p:cNvPr id="23" name="Rectangle 16"/>
          <p:cNvSpPr>
            <a:spLocks noChangeArrowheads="1"/>
          </p:cNvSpPr>
          <p:nvPr/>
        </p:nvSpPr>
        <p:spPr bwMode="auto">
          <a:xfrm>
            <a:off x="449264" y="457200"/>
            <a:ext cx="3910012" cy="674662"/>
          </a:xfrm>
          <a:prstGeom prst="rect">
            <a:avLst/>
          </a:prstGeom>
          <a:solidFill>
            <a:schemeClr val="tx2">
              <a:lumMod val="75000"/>
            </a:schemeClr>
          </a:solidFill>
          <a:ln>
            <a:solidFill>
              <a:schemeClr val="tx1"/>
            </a:solidFill>
          </a:ln>
          <a:effectLst/>
        </p:spPr>
        <p:txBody>
          <a:bodyPr wrap="square"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Balance Sheet (partial)</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445"/>
                                        </p:tgtEl>
                                        <p:attrNameLst>
                                          <p:attrName>style.visibility</p:attrName>
                                        </p:attrNameLst>
                                      </p:cBhvr>
                                      <p:to>
                                        <p:strVal val="visible"/>
                                      </p:to>
                                    </p:set>
                                    <p:animEffect transition="in" filter="wipe(left)">
                                      <p:cBhvr>
                                        <p:cTn id="7" dur="500"/>
                                        <p:tgtEl>
                                          <p:spTgt spid="184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par>
                          <p:cTn id="18" fill="hold" nodeType="afterGroup">
                            <p:stCondLst>
                              <p:cond delay="500"/>
                            </p:stCondLst>
                            <p:childTnLst>
                              <p:par>
                                <p:cTn id="19" presetID="22" presetClass="exit" presetSubtype="8" fill="hold" grpId="0" nodeType="afterEffect">
                                  <p:stCondLst>
                                    <p:cond delay="0"/>
                                  </p:stCondLst>
                                  <p:childTnLst>
                                    <p:animEffect transition="out" filter="wipe(left)">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869950" y="1981200"/>
            <a:ext cx="7359650"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1" name="Rectangle 6"/>
          <p:cNvSpPr>
            <a:spLocks noChangeArrowheads="1"/>
          </p:cNvSpPr>
          <p:nvPr/>
        </p:nvSpPr>
        <p:spPr bwMode="auto">
          <a:xfrm>
            <a:off x="533400" y="5326063"/>
            <a:ext cx="81534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Ratio of 2.96:1 means that for every dollar of current liabilities, Quality has $2.96 of current assets.</a:t>
            </a:r>
          </a:p>
        </p:txBody>
      </p:sp>
      <p:sp>
        <p:nvSpPr>
          <p:cNvPr id="22532" name="Rectangle 16"/>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22533" name="Line 17"/>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96047" name="AutoShape 15"/>
          <p:cNvSpPr>
            <a:spLocks noChangeArrowheads="1"/>
          </p:cNvSpPr>
          <p:nvPr/>
        </p:nvSpPr>
        <p:spPr bwMode="auto">
          <a:xfrm>
            <a:off x="5257800" y="228600"/>
            <a:ext cx="3581400" cy="762000"/>
          </a:xfrm>
          <a:prstGeom prst="bevel">
            <a:avLst>
              <a:gd name="adj" fmla="val 125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Liquidity Ratios</a:t>
            </a:r>
          </a:p>
        </p:txBody>
      </p:sp>
      <p:sp>
        <p:nvSpPr>
          <p:cNvPr id="22535" name="Rectangle 3"/>
          <p:cNvSpPr>
            <a:spLocks noChangeArrowheads="1"/>
          </p:cNvSpPr>
          <p:nvPr/>
        </p:nvSpPr>
        <p:spPr bwMode="auto">
          <a:xfrm>
            <a:off x="533400" y="1295400"/>
            <a:ext cx="8229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buSzPct val="80000"/>
            </a:pPr>
            <a:r>
              <a:rPr lang="en-US" altLang="en-US" sz="2700" b="1" dirty="0">
                <a:latin typeface="Liberation Sans" panose="020B0604020202020204" pitchFamily="34" charset="0"/>
              </a:rPr>
              <a:t>1. CURRENT RATIO</a:t>
            </a:r>
          </a:p>
        </p:txBody>
      </p:sp>
      <p:sp>
        <p:nvSpPr>
          <p:cNvPr id="22536" name="Text Box 21"/>
          <p:cNvSpPr txBox="1">
            <a:spLocks noChangeArrowheads="1"/>
          </p:cNvSpPr>
          <p:nvPr/>
        </p:nvSpPr>
        <p:spPr bwMode="auto">
          <a:xfrm>
            <a:off x="6781800" y="1684955"/>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sp>
        <p:nvSpPr>
          <p:cNvPr id="22537"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125640" y="3228529"/>
            <a:ext cx="922020" cy="252434"/>
          </a:xfrm>
          <a:prstGeom prst="rect">
            <a:avLst/>
          </a:prstGeom>
          <a:solidFill>
            <a:schemeClr val="accent3"/>
          </a:solidFill>
          <a:ln>
            <a:noFill/>
          </a:ln>
          <a:effectLst/>
        </p:spPr>
        <p:txBody>
          <a:bodyPr lIns="90488" tIns="44450" rIns="90488" bIns="44450" rtlCol="0" anchor="ctr">
            <a:spAutoFit/>
          </a:bodyPr>
          <a:lstStyle/>
          <a:p>
            <a:pPr algn="ctr"/>
            <a:r>
              <a:rPr lang="en-US" sz="16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6082352" y="3225470"/>
            <a:ext cx="922020" cy="252434"/>
          </a:xfrm>
          <a:prstGeom prst="rect">
            <a:avLst/>
          </a:prstGeom>
          <a:solidFill>
            <a:schemeClr val="accent3"/>
          </a:solidFill>
          <a:ln>
            <a:noFill/>
          </a:ln>
          <a:effectLst/>
        </p:spPr>
        <p:txBody>
          <a:bodyPr lIns="90488" tIns="44450" rIns="90488" bIns="44450" rtlCol="0" anchor="ctr">
            <a:spAutoFit/>
          </a:bodyPr>
          <a:lstStyle/>
          <a:p>
            <a:pPr algn="ctr"/>
            <a:r>
              <a:rPr lang="en-US" sz="16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6051732" y="4483947"/>
            <a:ext cx="1004080" cy="335989"/>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1.52:1</a:t>
            </a:r>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810000" y="533400"/>
            <a:ext cx="5029200" cy="576620"/>
          </a:xfrm>
          <a:prstGeom prst="rect">
            <a:avLst/>
          </a:prstGeom>
          <a:solidFill>
            <a:schemeClr val="bg1">
              <a:lumMod val="75000"/>
            </a:schemeClr>
          </a:solidFill>
          <a:ln w="12700" cap="sq" cmpd="sng" algn="ctr">
            <a:noFill/>
            <a:prstDash val="solid"/>
            <a:round/>
            <a:headEnd type="none" w="sm" len="sm"/>
            <a:tailEnd type="none" w="sm" len="sm"/>
          </a:ln>
          <a:effectLst/>
        </p:spPr>
        <p:txBody>
          <a:bodyPr vert="horz" wrap="square" lIns="91440" tIns="0" rIns="91440" bIns="45720" numCol="1" rtlCol="0" anchor="ctr" anchorCtr="0" compatLnSpc="1">
            <a:prstTxWarp prst="textNoShape">
              <a:avLst/>
            </a:prstTxWarp>
          </a:bodyPr>
          <a:lstStyle/>
          <a:p>
            <a:pPr marL="53975" marR="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Liberation Sans" panose="020B0604020202020204" pitchFamily="34" charset="0"/>
            </a:endParaRPr>
          </a:p>
        </p:txBody>
      </p:sp>
      <p:sp>
        <p:nvSpPr>
          <p:cNvPr id="2" name="Rectangle 1"/>
          <p:cNvSpPr/>
          <p:nvPr/>
        </p:nvSpPr>
        <p:spPr>
          <a:xfrm>
            <a:off x="381000" y="1363242"/>
            <a:ext cx="8305800" cy="5021439"/>
          </a:xfrm>
          <a:prstGeom prst="rect">
            <a:avLst/>
          </a:prstGeom>
          <a:ln w="28575">
            <a:noFill/>
          </a:ln>
        </p:spPr>
        <p:txBody>
          <a:bodyPr wrap="square" tIns="91440" bIns="91440">
            <a:spAutoFit/>
          </a:bodyPr>
          <a:lstStyle/>
          <a:p>
            <a:pPr algn="just">
              <a:lnSpc>
                <a:spcPct val="120000"/>
              </a:lnSpc>
              <a:spcBef>
                <a:spcPts val="1200"/>
              </a:spcBef>
              <a:spcAft>
                <a:spcPts val="0"/>
              </a:spcAft>
            </a:pPr>
            <a:r>
              <a:rPr lang="en-US" sz="1900" b="1" dirty="0">
                <a:effectLst/>
                <a:latin typeface="Liberation Sans" panose="020B0604020202020204" pitchFamily="34" charset="0"/>
              </a:rPr>
              <a:t>How to Manage the Current Ratio</a:t>
            </a:r>
          </a:p>
          <a:p>
            <a:pPr algn="just">
              <a:lnSpc>
                <a:spcPct val="120000"/>
              </a:lnSpc>
              <a:spcBef>
                <a:spcPts val="1200"/>
              </a:spcBef>
              <a:spcAft>
                <a:spcPts val="0"/>
              </a:spcAft>
            </a:pPr>
            <a:r>
              <a:rPr lang="en-US" sz="1900" dirty="0">
                <a:latin typeface="Liberation Sans" panose="020B0604020202020204" pitchFamily="34" charset="0"/>
              </a:rPr>
              <a:t>The apparent simplicity of the current ratio can have real-world limitations because adding equal amounts to both the numerator and the denominator causes the ratio to decrease.  </a:t>
            </a:r>
          </a:p>
          <a:p>
            <a:pPr indent="231775" algn="just">
              <a:lnSpc>
                <a:spcPct val="120000"/>
              </a:lnSpc>
              <a:spcBef>
                <a:spcPts val="1200"/>
              </a:spcBef>
              <a:spcAft>
                <a:spcPts val="0"/>
              </a:spcAft>
            </a:pPr>
            <a:r>
              <a:rPr lang="en-US" sz="1900" dirty="0">
                <a:latin typeface="Liberation Sans" panose="020B0604020202020204" pitchFamily="34" charset="0"/>
              </a:rPr>
              <a:t>Assume, for example, that a company has $2,000,000 of current assets and $1,000,000 of current liabilities. Thus, its current ratio is 2:1. If the company purchases $1,000,000 of inventory on account, it will have $3,000,000 of current assets and $2,000,000 of current liabilities. Its current ratio therefore decreases to 1.5:1. If, instead, the company pays off $500,000 of its current liabilities, it will have $1,500,000 of current assets and $500,000 of current liabilities. Its current ratio then increases to 3:1. Thus, any trend analysis should be done with care because the ratio is susceptible to quick changes and is easily influenced by management.</a:t>
            </a:r>
          </a:p>
        </p:txBody>
      </p:sp>
      <p:sp>
        <p:nvSpPr>
          <p:cNvPr id="3" name="Rectangle 2"/>
          <p:cNvSpPr/>
          <p:nvPr/>
        </p:nvSpPr>
        <p:spPr bwMode="auto">
          <a:xfrm>
            <a:off x="365760" y="457200"/>
            <a:ext cx="3444240" cy="729020"/>
          </a:xfrm>
          <a:prstGeom prst="rect">
            <a:avLst/>
          </a:prstGeom>
          <a:solidFill>
            <a:srgbClr val="00B0F0"/>
          </a:solidFill>
          <a:ln w="12700" cap="sq" cmpd="sng" algn="ctr">
            <a:solidFill>
              <a:srgbClr val="339966"/>
            </a:solidFill>
            <a:prstDash val="solid"/>
            <a:round/>
            <a:headEnd type="none" w="sm" len="sm"/>
            <a:tailEnd type="none" w="sm" len="sm"/>
          </a:ln>
          <a:effectLst/>
        </p:spPr>
        <p:txBody>
          <a:bodyPr vert="horz" wrap="square" lIns="91440" tIns="0" rIns="91440" bIns="45720" numCol="1" rtlCol="0" anchor="ctr" anchorCtr="0" compatLnSpc="1">
            <a:prstTxWarp prst="textNoShape">
              <a:avLst/>
            </a:prstTxWarp>
          </a:bodyPr>
          <a:lstStyle/>
          <a:p>
            <a:pPr marL="53975" marR="0" algn="l"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accent3"/>
                </a:solidFill>
                <a:effectLst>
                  <a:outerShdw blurRad="38100" dist="38100" dir="2700000" algn="tl">
                    <a:srgbClr val="000000">
                      <a:alpha val="43137"/>
                    </a:srgbClr>
                  </a:outerShdw>
                </a:effectLst>
                <a:latin typeface="Liberation Sans" panose="020B0604020202020204" pitchFamily="34" charset="0"/>
              </a:rPr>
              <a:t>Investor Insight</a:t>
            </a:r>
          </a:p>
        </p:txBody>
      </p:sp>
      <p:sp>
        <p:nvSpPr>
          <p:cNvPr id="6"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Tree>
    <p:extLst>
      <p:ext uri="{BB962C8B-B14F-4D97-AF65-F5344CB8AC3E}">
        <p14:creationId xmlns:p14="http://schemas.microsoft.com/office/powerpoint/2010/main" val="2220985155"/>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0" y="2133600"/>
            <a:ext cx="8001000" cy="3284538"/>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5" name="Rectangle 16"/>
          <p:cNvSpPr>
            <a:spLocks noChangeArrowheads="1"/>
          </p:cNvSpPr>
          <p:nvPr/>
        </p:nvSpPr>
        <p:spPr bwMode="auto">
          <a:xfrm>
            <a:off x="6858000" y="1782763"/>
            <a:ext cx="1752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18-13</a:t>
            </a:r>
            <a:endParaRPr lang="en-US" altLang="en-US" sz="1200" dirty="0">
              <a:latin typeface="Liberation Sans" panose="020B0604020202020204" pitchFamily="34" charset="0"/>
            </a:endParaRPr>
          </a:p>
        </p:txBody>
      </p:sp>
      <p:sp>
        <p:nvSpPr>
          <p:cNvPr id="23556" name="Rectangle 17"/>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23557" name="Line 1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3558" name="Rectangle 3"/>
          <p:cNvSpPr>
            <a:spLocks noChangeArrowheads="1"/>
          </p:cNvSpPr>
          <p:nvPr/>
        </p:nvSpPr>
        <p:spPr bwMode="auto">
          <a:xfrm>
            <a:off x="533400" y="1295400"/>
            <a:ext cx="5943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buSzPct val="80000"/>
            </a:pPr>
            <a:r>
              <a:rPr lang="en-US" altLang="en-US" sz="2700" b="1" dirty="0">
                <a:latin typeface="Liberation Sans" panose="020B0604020202020204" pitchFamily="34" charset="0"/>
              </a:rPr>
              <a:t>2. ACID-TEST RATIO</a:t>
            </a:r>
          </a:p>
        </p:txBody>
      </p:sp>
      <p:sp>
        <p:nvSpPr>
          <p:cNvPr id="1191956" name="AutoShape 20"/>
          <p:cNvSpPr>
            <a:spLocks noChangeArrowheads="1"/>
          </p:cNvSpPr>
          <p:nvPr/>
        </p:nvSpPr>
        <p:spPr bwMode="auto">
          <a:xfrm>
            <a:off x="5257800" y="228600"/>
            <a:ext cx="3581400" cy="762000"/>
          </a:xfrm>
          <a:prstGeom prst="bevel">
            <a:avLst>
              <a:gd name="adj" fmla="val 125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Liquidity Ratios</a:t>
            </a:r>
          </a:p>
        </p:txBody>
      </p:sp>
      <p:sp>
        <p:nvSpPr>
          <p:cNvPr id="23560"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9"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426" y="2895600"/>
            <a:ext cx="2844866"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bwMode="auto">
          <a:xfrm>
            <a:off x="5208896" y="2833048"/>
            <a:ext cx="692727" cy="305212"/>
          </a:xfrm>
          <a:prstGeom prst="rect">
            <a:avLst/>
          </a:prstGeom>
          <a:noFill/>
          <a:ln>
            <a:noFill/>
          </a:ln>
          <a:effectLst/>
        </p:spPr>
        <p:txBody>
          <a:bodyPr lIns="90488" tIns="44450" rIns="90488" bIns="44450" rtlCol="0" anchor="ctr">
            <a:spAutoFit/>
          </a:bodyPr>
          <a:lstStyle/>
          <a:p>
            <a:pPr algn="ctr"/>
            <a:r>
              <a:rPr lang="en-US" sz="14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6885296" y="2833048"/>
            <a:ext cx="692727" cy="305212"/>
          </a:xfrm>
          <a:prstGeom prst="rect">
            <a:avLst/>
          </a:prstGeom>
          <a:noFill/>
          <a:ln>
            <a:noFill/>
          </a:ln>
          <a:effectLst/>
        </p:spPr>
        <p:txBody>
          <a:bodyPr lIns="90488" tIns="44450" rIns="90488" bIns="44450" rtlCol="0" anchor="ctr">
            <a:spAutoFit/>
          </a:bodyPr>
          <a:lstStyle/>
          <a:p>
            <a:pPr algn="ctr"/>
            <a:r>
              <a:rPr lang="en-US" sz="1400" b="1" dirty="0">
                <a:latin typeface="Liberation Sans" panose="020B0604020202020204" pitchFamily="34" charset="0"/>
                <a:cs typeface="Times New Roman" panose="02020603050405020304" pitchFamily="18" charset="0"/>
              </a:rPr>
              <a:t>2012</a:t>
            </a:r>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245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638" y="5133975"/>
            <a:ext cx="6561137"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bwMode="auto">
          <a:xfrm>
            <a:off x="1295400" y="5106988"/>
            <a:ext cx="1524000" cy="455612"/>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8" name="Rectangle 17"/>
          <p:cNvSpPr/>
          <p:nvPr/>
        </p:nvSpPr>
        <p:spPr bwMode="auto">
          <a:xfrm>
            <a:off x="3200400" y="5106988"/>
            <a:ext cx="1371600" cy="455612"/>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0" name="Rectangle 19"/>
          <p:cNvSpPr/>
          <p:nvPr/>
        </p:nvSpPr>
        <p:spPr bwMode="auto">
          <a:xfrm>
            <a:off x="4953000" y="5106988"/>
            <a:ext cx="1524000" cy="455612"/>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3" name="Rectangle 22"/>
          <p:cNvSpPr/>
          <p:nvPr/>
        </p:nvSpPr>
        <p:spPr bwMode="auto">
          <a:xfrm>
            <a:off x="3048000" y="5638800"/>
            <a:ext cx="1600200" cy="455613"/>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4" name="Rectangle 23"/>
          <p:cNvSpPr/>
          <p:nvPr/>
        </p:nvSpPr>
        <p:spPr bwMode="auto">
          <a:xfrm>
            <a:off x="6858000" y="5334000"/>
            <a:ext cx="1295400" cy="455613"/>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pic>
        <p:nvPicPr>
          <p:cNvPr id="24585" name="Picture 5"/>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54550" y="685800"/>
            <a:ext cx="4184650" cy="213999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57705"/>
            <a:ext cx="4194175" cy="674662"/>
          </a:xfrm>
          <a:prstGeom prst="rect">
            <a:avLst/>
          </a:prstGeom>
          <a:solidFill>
            <a:schemeClr val="tx2">
              <a:lumMod val="75000"/>
            </a:schemeClr>
          </a:solidFill>
          <a:ln>
            <a:solidFill>
              <a:schemeClr val="tx1"/>
            </a:solidFill>
          </a:ln>
          <a:effectLst/>
        </p:spPr>
        <p:txBody>
          <a:bodyPr wrap="square"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Balance Sheet (partial)</a:t>
            </a:r>
          </a:p>
        </p:txBody>
      </p:sp>
      <p:sp>
        <p:nvSpPr>
          <p:cNvPr id="24587" name="Left Brace 2"/>
          <p:cNvSpPr>
            <a:spLocks/>
          </p:cNvSpPr>
          <p:nvPr/>
        </p:nvSpPr>
        <p:spPr bwMode="auto">
          <a:xfrm>
            <a:off x="4419600" y="1524000"/>
            <a:ext cx="212725" cy="381000"/>
          </a:xfrm>
          <a:prstGeom prst="leftBrace">
            <a:avLst>
              <a:gd name="adj1" fmla="val 8325"/>
              <a:gd name="adj2" fmla="val 50000"/>
            </a:avLst>
          </a:prstGeom>
          <a:noFill/>
          <a:ln w="28575" cap="sq" algn="ctr">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solidFill>
                <a:srgbClr val="800000"/>
              </a:solidFill>
              <a:latin typeface="Liberation Sans" panose="020B0604020202020204" pitchFamily="34" charset="0"/>
            </a:endParaRPr>
          </a:p>
        </p:txBody>
      </p:sp>
      <p:pic>
        <p:nvPicPr>
          <p:cNvPr id="24588" name="Picture 28"/>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02" name="Picture 2"/>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49263" y="3810000"/>
            <a:ext cx="8243887"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91"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9"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9788"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bwMode="auto">
          <a:xfrm>
            <a:off x="2593809" y="1132367"/>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2" name="Rectangle 21"/>
          <p:cNvSpPr/>
          <p:nvPr/>
        </p:nvSpPr>
        <p:spPr bwMode="auto">
          <a:xfrm>
            <a:off x="3575583" y="1132367"/>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25"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8258" y="1151659"/>
            <a:ext cx="1766438" cy="173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6"/>
          <p:cNvSpPr/>
          <p:nvPr/>
        </p:nvSpPr>
        <p:spPr bwMode="auto">
          <a:xfrm>
            <a:off x="7053995" y="1133410"/>
            <a:ext cx="692727" cy="243656"/>
          </a:xfrm>
          <a:prstGeom prst="rect">
            <a:avLst/>
          </a:prstGeom>
          <a:noFill/>
          <a:ln>
            <a:noFill/>
          </a:ln>
          <a:effectLst/>
        </p:spPr>
        <p:txBody>
          <a:bodyPr lIns="90488" tIns="44450" rIns="90488" bIns="44450" rtlCol="0" anchor="ctr">
            <a:spAutoFit/>
          </a:bodyPr>
          <a:lstStyle/>
          <a:p>
            <a:pPr algn="ctr"/>
            <a:r>
              <a:rPr lang="en-US" sz="1000" b="1" dirty="0">
                <a:latin typeface="Liberation Sans" panose="020B0604020202020204" pitchFamily="34" charset="0"/>
                <a:cs typeface="Times New Roman" panose="02020603050405020304" pitchFamily="18" charset="0"/>
              </a:rPr>
              <a:t>2013</a:t>
            </a:r>
          </a:p>
        </p:txBody>
      </p:sp>
      <p:sp>
        <p:nvSpPr>
          <p:cNvPr id="28" name="Rectangle 27"/>
          <p:cNvSpPr/>
          <p:nvPr/>
        </p:nvSpPr>
        <p:spPr bwMode="auto">
          <a:xfrm>
            <a:off x="8122029" y="1133410"/>
            <a:ext cx="692727" cy="243656"/>
          </a:xfrm>
          <a:prstGeom prst="rect">
            <a:avLst/>
          </a:prstGeom>
          <a:noFill/>
          <a:ln>
            <a:noFill/>
          </a:ln>
          <a:effectLst/>
        </p:spPr>
        <p:txBody>
          <a:bodyPr lIns="90488" tIns="44450" rIns="90488" bIns="44450" rtlCol="0" anchor="ctr">
            <a:spAutoFit/>
          </a:bodyPr>
          <a:lstStyle/>
          <a:p>
            <a:pPr algn="ctr"/>
            <a:r>
              <a:rPr lang="en-US" sz="1000" b="1" dirty="0">
                <a:latin typeface="Liberation Sans" panose="020B0604020202020204" pitchFamily="34" charset="0"/>
                <a:cs typeface="Times New Roman" panose="02020603050405020304" pitchFamily="18" charset="0"/>
              </a:rPr>
              <a:t>2012</a:t>
            </a:r>
          </a:p>
        </p:txBody>
      </p:sp>
      <p:sp>
        <p:nvSpPr>
          <p:cNvPr id="30" name="Rectangle 16"/>
          <p:cNvSpPr>
            <a:spLocks noChangeArrowheads="1"/>
          </p:cNvSpPr>
          <p:nvPr/>
        </p:nvSpPr>
        <p:spPr bwMode="auto">
          <a:xfrm>
            <a:off x="449264" y="457200"/>
            <a:ext cx="3910012" cy="674662"/>
          </a:xfrm>
          <a:prstGeom prst="rect">
            <a:avLst/>
          </a:prstGeom>
          <a:solidFill>
            <a:schemeClr val="tx2">
              <a:lumMod val="75000"/>
            </a:schemeClr>
          </a:solidFill>
          <a:ln>
            <a:solidFill>
              <a:schemeClr val="tx1"/>
            </a:solidFill>
          </a:ln>
          <a:effectLst/>
        </p:spPr>
        <p:txBody>
          <a:bodyPr wrap="square"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Balance Sheet (partial)</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80002"/>
                                        </p:tgtEl>
                                        <p:attrNameLst>
                                          <p:attrName>style.visibility</p:attrName>
                                        </p:attrNameLst>
                                      </p:cBhvr>
                                      <p:to>
                                        <p:strVal val="visible"/>
                                      </p:to>
                                    </p:set>
                                    <p:animEffect transition="in" filter="wipe(left)">
                                      <p:cBhvr>
                                        <p:cTn id="7" dur="500"/>
                                        <p:tgtEl>
                                          <p:spTgt spid="1280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nodeType="afterGroup">
                            <p:stCondLst>
                              <p:cond delay="500"/>
                            </p:stCondLst>
                            <p:childTnLst>
                              <p:par>
                                <p:cTn id="29" presetID="22" presetClass="exit" presetSubtype="8" fill="hold" grpId="0" nodeType="afterEffect">
                                  <p:stCondLst>
                                    <p:cond delay="0"/>
                                  </p:stCondLst>
                                  <p:childTnLst>
                                    <p:animEffect transition="out" filter="wipe(left)">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ChangeArrowheads="1"/>
          </p:cNvSpPr>
          <p:nvPr/>
        </p:nvSpPr>
        <p:spPr bwMode="auto">
          <a:xfrm>
            <a:off x="533400" y="1489075"/>
            <a:ext cx="80010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05000"/>
              </a:lnSpc>
              <a:spcBef>
                <a:spcPct val="35000"/>
              </a:spcBef>
            </a:pPr>
            <a:r>
              <a:rPr lang="en-US" altLang="en-US" sz="2500" b="1" dirty="0">
                <a:latin typeface="Liberation Sans" panose="020B0604020202020204" pitchFamily="34" charset="0"/>
              </a:rPr>
              <a:t>Analyzing financial statements involves:</a:t>
            </a:r>
          </a:p>
        </p:txBody>
      </p:sp>
      <p:sp>
        <p:nvSpPr>
          <p:cNvPr id="5123" name="AutoShape 18"/>
          <p:cNvSpPr>
            <a:spLocks noChangeArrowheads="1"/>
          </p:cNvSpPr>
          <p:nvPr/>
        </p:nvSpPr>
        <p:spPr bwMode="auto">
          <a:xfrm>
            <a:off x="457200" y="2209800"/>
            <a:ext cx="2590800" cy="1066800"/>
          </a:xfrm>
          <a:prstGeom prst="bevel">
            <a:avLst>
              <a:gd name="adj" fmla="val 12500"/>
            </a:avLst>
          </a:prstGeom>
          <a:solidFill>
            <a:srgbClr val="CDDE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en-US" sz="2200" b="1" dirty="0">
                <a:latin typeface="Liberation Sans" panose="020B0604020202020204" pitchFamily="34" charset="0"/>
              </a:rPr>
              <a:t>Characteristics</a:t>
            </a:r>
          </a:p>
        </p:txBody>
      </p:sp>
      <p:sp>
        <p:nvSpPr>
          <p:cNvPr id="5124" name="AutoShape 19"/>
          <p:cNvSpPr>
            <a:spLocks noChangeArrowheads="1"/>
          </p:cNvSpPr>
          <p:nvPr/>
        </p:nvSpPr>
        <p:spPr bwMode="auto">
          <a:xfrm>
            <a:off x="3276600" y="2209800"/>
            <a:ext cx="2590800" cy="1066800"/>
          </a:xfrm>
          <a:prstGeom prst="bevel">
            <a:avLst>
              <a:gd name="adj" fmla="val 12500"/>
            </a:avLst>
          </a:prstGeom>
          <a:solidFill>
            <a:srgbClr val="CDDE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en-US" sz="2200" b="1" dirty="0">
                <a:latin typeface="Liberation Sans" panose="020B0604020202020204" pitchFamily="34" charset="0"/>
              </a:rPr>
              <a:t>Comparison </a:t>
            </a:r>
          </a:p>
          <a:p>
            <a:r>
              <a:rPr lang="en-US" altLang="en-US" sz="2200" b="1" dirty="0">
                <a:latin typeface="Liberation Sans" panose="020B0604020202020204" pitchFamily="34" charset="0"/>
              </a:rPr>
              <a:t>Bases</a:t>
            </a:r>
          </a:p>
        </p:txBody>
      </p:sp>
      <p:sp>
        <p:nvSpPr>
          <p:cNvPr id="5125" name="AutoShape 20"/>
          <p:cNvSpPr>
            <a:spLocks noChangeArrowheads="1"/>
          </p:cNvSpPr>
          <p:nvPr/>
        </p:nvSpPr>
        <p:spPr bwMode="auto">
          <a:xfrm>
            <a:off x="6096000" y="2209800"/>
            <a:ext cx="2590800" cy="1066800"/>
          </a:xfrm>
          <a:prstGeom prst="bevel">
            <a:avLst>
              <a:gd name="adj" fmla="val 12500"/>
            </a:avLst>
          </a:prstGeom>
          <a:solidFill>
            <a:srgbClr val="CDDE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en-US" sz="2200" b="1" dirty="0">
                <a:latin typeface="Liberation Sans" panose="020B0604020202020204" pitchFamily="34" charset="0"/>
              </a:rPr>
              <a:t>Tools of </a:t>
            </a:r>
          </a:p>
          <a:p>
            <a:r>
              <a:rPr lang="en-US" altLang="en-US" sz="2200" b="1" dirty="0">
                <a:latin typeface="Liberation Sans" panose="020B0604020202020204" pitchFamily="34" charset="0"/>
              </a:rPr>
              <a:t>Analysis</a:t>
            </a:r>
          </a:p>
        </p:txBody>
      </p:sp>
      <p:sp>
        <p:nvSpPr>
          <p:cNvPr id="5126" name="Rectangle 22"/>
          <p:cNvSpPr>
            <a:spLocks noChangeArrowheads="1"/>
          </p:cNvSpPr>
          <p:nvPr/>
        </p:nvSpPr>
        <p:spPr bwMode="auto">
          <a:xfrm>
            <a:off x="609600" y="3429000"/>
            <a:ext cx="2362200"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0488" tIns="109728" rIns="90488" bIns="44450"/>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latin typeface="Liberation Sans" panose="020B0604020202020204" pitchFamily="34" charset="0"/>
              </a:rPr>
              <a:t>Liquidity</a:t>
            </a:r>
          </a:p>
          <a:p>
            <a:pPr algn="l">
              <a:lnSpc>
                <a:spcPct val="110000"/>
              </a:lnSpc>
              <a:spcBef>
                <a:spcPct val="35000"/>
              </a:spcBef>
              <a:buClr>
                <a:srgbClr val="800000"/>
              </a:buClr>
              <a:buSzPct val="80000"/>
              <a:buFont typeface="Wingdings" pitchFamily="2" charset="2"/>
              <a:buChar char="u"/>
            </a:pPr>
            <a:r>
              <a:rPr lang="en-US" altLang="en-US" sz="2200" dirty="0">
                <a:latin typeface="Liberation Sans" panose="020B0604020202020204" pitchFamily="34" charset="0"/>
              </a:rPr>
              <a:t>Profitability</a:t>
            </a:r>
          </a:p>
          <a:p>
            <a:pPr algn="l">
              <a:lnSpc>
                <a:spcPct val="110000"/>
              </a:lnSpc>
              <a:spcBef>
                <a:spcPct val="35000"/>
              </a:spcBef>
              <a:buClr>
                <a:srgbClr val="800000"/>
              </a:buClr>
              <a:buSzPct val="80000"/>
              <a:buFont typeface="Wingdings" pitchFamily="2" charset="2"/>
              <a:buChar char="u"/>
            </a:pPr>
            <a:r>
              <a:rPr lang="en-US" altLang="en-US" sz="2200" dirty="0">
                <a:latin typeface="Liberation Sans" panose="020B0604020202020204" pitchFamily="34" charset="0"/>
              </a:rPr>
              <a:t>Solvency</a:t>
            </a:r>
          </a:p>
        </p:txBody>
      </p:sp>
      <p:sp>
        <p:nvSpPr>
          <p:cNvPr id="5127" name="Rectangle 24"/>
          <p:cNvSpPr>
            <a:spLocks noChangeArrowheads="1"/>
          </p:cNvSpPr>
          <p:nvPr/>
        </p:nvSpPr>
        <p:spPr bwMode="auto">
          <a:xfrm>
            <a:off x="3352800" y="3429000"/>
            <a:ext cx="2362200" cy="236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0488" tIns="109728" rIns="90488" bIns="44450"/>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latin typeface="Liberation Sans" panose="020B0604020202020204" pitchFamily="34" charset="0"/>
              </a:rPr>
              <a:t>Intracompany </a:t>
            </a:r>
          </a:p>
          <a:p>
            <a:pPr algn="l">
              <a:lnSpc>
                <a:spcPct val="110000"/>
              </a:lnSpc>
              <a:spcBef>
                <a:spcPct val="35000"/>
              </a:spcBef>
              <a:buClr>
                <a:srgbClr val="800000"/>
              </a:buClr>
              <a:buSzPct val="80000"/>
              <a:buFont typeface="Wingdings" pitchFamily="2" charset="2"/>
              <a:buChar char="u"/>
            </a:pPr>
            <a:r>
              <a:rPr lang="en-US" altLang="en-US" sz="2200" dirty="0">
                <a:latin typeface="Liberation Sans" panose="020B0604020202020204" pitchFamily="34" charset="0"/>
              </a:rPr>
              <a:t>Industry averages </a:t>
            </a:r>
          </a:p>
          <a:p>
            <a:pPr algn="l">
              <a:lnSpc>
                <a:spcPct val="110000"/>
              </a:lnSpc>
              <a:spcBef>
                <a:spcPct val="35000"/>
              </a:spcBef>
              <a:buClr>
                <a:srgbClr val="800000"/>
              </a:buClr>
              <a:buSzPct val="80000"/>
              <a:buFont typeface="Wingdings" pitchFamily="2" charset="2"/>
              <a:buChar char="u"/>
            </a:pPr>
            <a:r>
              <a:rPr lang="en-US" altLang="en-US" sz="2200" dirty="0">
                <a:latin typeface="Liberation Sans" panose="020B0604020202020204" pitchFamily="34" charset="0"/>
              </a:rPr>
              <a:t>Intercompany </a:t>
            </a:r>
          </a:p>
        </p:txBody>
      </p:sp>
      <p:sp>
        <p:nvSpPr>
          <p:cNvPr id="5128" name="Rectangle 25"/>
          <p:cNvSpPr>
            <a:spLocks noChangeArrowheads="1"/>
          </p:cNvSpPr>
          <p:nvPr/>
        </p:nvSpPr>
        <p:spPr bwMode="auto">
          <a:xfrm>
            <a:off x="6248400" y="3429000"/>
            <a:ext cx="2362200" cy="236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0488" tIns="109728" rIns="90488" bIns="44450"/>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latin typeface="Liberation Sans" panose="020B0604020202020204" pitchFamily="34" charset="0"/>
              </a:rPr>
              <a:t>Horizontal</a:t>
            </a:r>
          </a:p>
          <a:p>
            <a:pPr algn="l">
              <a:lnSpc>
                <a:spcPct val="110000"/>
              </a:lnSpc>
              <a:spcBef>
                <a:spcPct val="35000"/>
              </a:spcBef>
              <a:buClr>
                <a:srgbClr val="800000"/>
              </a:buClr>
              <a:buSzPct val="80000"/>
              <a:buFont typeface="Wingdings" pitchFamily="2" charset="2"/>
              <a:buChar char="u"/>
            </a:pPr>
            <a:r>
              <a:rPr lang="en-US" altLang="en-US" sz="2200" dirty="0">
                <a:latin typeface="Liberation Sans" panose="020B0604020202020204" pitchFamily="34" charset="0"/>
              </a:rPr>
              <a:t>Vertical</a:t>
            </a:r>
          </a:p>
          <a:p>
            <a:pPr algn="l">
              <a:lnSpc>
                <a:spcPct val="110000"/>
              </a:lnSpc>
              <a:spcBef>
                <a:spcPct val="35000"/>
              </a:spcBef>
              <a:buClr>
                <a:srgbClr val="800000"/>
              </a:buClr>
              <a:buSzPct val="80000"/>
              <a:buFont typeface="Wingdings" pitchFamily="2" charset="2"/>
              <a:buChar char="u"/>
            </a:pPr>
            <a:r>
              <a:rPr lang="en-US" altLang="en-US" sz="2200" dirty="0">
                <a:latin typeface="Liberation Sans" panose="020B0604020202020204" pitchFamily="34" charset="0"/>
              </a:rPr>
              <a:t>Ratio</a:t>
            </a:r>
          </a:p>
        </p:txBody>
      </p:sp>
      <p:sp>
        <p:nvSpPr>
          <p:cNvPr id="12" name="Rectangle 6"/>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pPr algn="l"/>
            <a:r>
              <a:rPr lang="en-US" altLang="en-US" sz="1700" b="1" dirty="0">
                <a:effectLst/>
                <a:latin typeface="Liberation Sans" panose="020B0604020202020204" pitchFamily="34" charset="0"/>
              </a:rPr>
              <a:t>LEARNING</a:t>
            </a:r>
          </a:p>
          <a:p>
            <a:pPr algn="l"/>
            <a:r>
              <a:rPr lang="en-US" altLang="en-US" sz="1700" b="1" dirty="0">
                <a:effectLst/>
                <a:latin typeface="Liberation Sans" panose="020B0604020202020204" pitchFamily="34" charset="0"/>
              </a:rPr>
              <a:t>OBJECTIVE</a:t>
            </a:r>
          </a:p>
        </p:txBody>
      </p:sp>
      <p:sp>
        <p:nvSpPr>
          <p:cNvPr id="13" name="Rectangle 5"/>
          <p:cNvSpPr>
            <a:spLocks noChangeArrowheads="1"/>
          </p:cNvSpPr>
          <p:nvPr/>
        </p:nvSpPr>
        <p:spPr bwMode="auto">
          <a:xfrm>
            <a:off x="2540000" y="274320"/>
            <a:ext cx="6241143" cy="928688"/>
          </a:xfrm>
          <a:prstGeom prst="rect">
            <a:avLst/>
          </a:prstGeom>
          <a:solidFill>
            <a:srgbClr val="0027A4"/>
          </a:solidFill>
          <a:ln>
            <a:noFill/>
          </a:ln>
          <a:effectLst/>
        </p:spPr>
        <p:txBody>
          <a:bodyPr wrap="square" lIns="86493" tIns="34597" rIns="86493" bIns="43247" anchor="ctr"/>
          <a:lstStyle/>
          <a:p>
            <a:pPr marL="109538" algn="l"/>
            <a:r>
              <a:rPr lang="en-US" sz="2300" b="1" dirty="0">
                <a:solidFill>
                  <a:schemeClr val="bg1"/>
                </a:solidFill>
                <a:latin typeface="Liberation Sans" panose="020B0604020202020204" pitchFamily="34" charset="0"/>
              </a:rPr>
              <a:t>Apply horizontal and vertical analysis to financial statements.</a:t>
            </a:r>
          </a:p>
        </p:txBody>
      </p:sp>
      <p:sp>
        <p:nvSpPr>
          <p:cNvPr id="14" name="Oval 13"/>
          <p:cNvSpPr/>
          <p:nvPr/>
        </p:nvSpPr>
        <p:spPr bwMode="auto">
          <a:xfrm>
            <a:off x="1872343" y="485775"/>
            <a:ext cx="522514" cy="514350"/>
          </a:xfrm>
          <a:prstGeom prst="ellipse">
            <a:avLst/>
          </a:prstGeom>
          <a:solidFill>
            <a:srgbClr val="FF00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b="1" dirty="0">
                <a:solidFill>
                  <a:schemeClr val="bg1"/>
                </a:solidFill>
                <a:effectLst/>
                <a:latin typeface="Liberation Sans" panose="020B0604020202020204" pitchFamily="34" charset="0"/>
              </a:rPr>
              <a:t>1</a:t>
            </a:r>
          </a:p>
        </p:txBody>
      </p:sp>
      <p:sp>
        <p:nvSpPr>
          <p:cNvPr id="15" name="Text Box 5"/>
          <p:cNvSpPr txBox="1">
            <a:spLocks noChangeArrowheads="1"/>
          </p:cNvSpPr>
          <p:nvPr/>
        </p:nvSpPr>
        <p:spPr bwMode="auto">
          <a:xfrm>
            <a:off x="8063552" y="6369050"/>
            <a:ext cx="914400" cy="336550"/>
          </a:xfrm>
          <a:prstGeom prst="rect">
            <a:avLst/>
          </a:prstGeom>
          <a:noFill/>
          <a:ln>
            <a:noFill/>
          </a:ln>
          <a:effectLst/>
        </p:spPr>
        <p:txBody>
          <a:bodyPr wrap="square">
            <a:spAutoFit/>
          </a:bodyPr>
          <a:lstStyle>
            <a:defPPr>
              <a:defRPr lang="en-US"/>
            </a:defPPr>
            <a:lvl1pPr marL="457200" indent="-457200" algn="r">
              <a:spcBef>
                <a:spcPct val="50000"/>
              </a:spcBef>
              <a:defRPr sz="1600" b="1" i="1">
                <a:latin typeface="Liberation Sans" panose="020B0604020202020204" pitchFamily="34"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r>
              <a:rPr lang="en-US" altLang="en-US" dirty="0">
                <a:effectLst/>
              </a:rPr>
              <a:t>LO 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wipe(up)">
                                      <p:cBhvr>
                                        <p:cTn id="7" dur="500"/>
                                        <p:tgtEl>
                                          <p:spTgt spid="51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27"/>
                                        </p:tgtEl>
                                        <p:attrNameLst>
                                          <p:attrName>style.visibility</p:attrName>
                                        </p:attrNameLst>
                                      </p:cBhvr>
                                      <p:to>
                                        <p:strVal val="visible"/>
                                      </p:to>
                                    </p:set>
                                    <p:animEffect transition="in" filter="wipe(up)">
                                      <p:cBhvr>
                                        <p:cTn id="12" dur="500"/>
                                        <p:tgtEl>
                                          <p:spTgt spid="51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28"/>
                                        </p:tgtEl>
                                        <p:attrNameLst>
                                          <p:attrName>style.visibility</p:attrName>
                                        </p:attrNameLst>
                                      </p:cBhvr>
                                      <p:to>
                                        <p:strVal val="visible"/>
                                      </p:to>
                                    </p:set>
                                    <p:animEffect transition="in" filter="wipe(up)">
                                      <p:cBhvr>
                                        <p:cTn id="17"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5127" grpId="0"/>
      <p:bldP spid="51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2057400"/>
            <a:ext cx="8229600"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4"/>
          <p:cNvSpPr>
            <a:spLocks noChangeArrowheads="1"/>
          </p:cNvSpPr>
          <p:nvPr/>
        </p:nvSpPr>
        <p:spPr bwMode="auto">
          <a:xfrm>
            <a:off x="7010400" y="1747507"/>
            <a:ext cx="1752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18-14</a:t>
            </a:r>
            <a:endParaRPr lang="en-US" altLang="en-US" sz="1200" dirty="0">
              <a:latin typeface="Liberation Sans" panose="020B0604020202020204" pitchFamily="34" charset="0"/>
            </a:endParaRPr>
          </a:p>
        </p:txBody>
      </p:sp>
      <p:sp>
        <p:nvSpPr>
          <p:cNvPr id="25604" name="Rectangle 5"/>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25605"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5606" name="Rectangle 3"/>
          <p:cNvSpPr>
            <a:spLocks noChangeArrowheads="1"/>
          </p:cNvSpPr>
          <p:nvPr/>
        </p:nvSpPr>
        <p:spPr bwMode="auto">
          <a:xfrm>
            <a:off x="533400" y="1295400"/>
            <a:ext cx="5943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buSzPct val="80000"/>
            </a:pPr>
            <a:r>
              <a:rPr lang="en-US" altLang="en-US" sz="2700" b="1" dirty="0">
                <a:latin typeface="Liberation Sans" panose="020B0604020202020204" pitchFamily="34" charset="0"/>
              </a:rPr>
              <a:t>2. ACID-TEST RATIO</a:t>
            </a:r>
          </a:p>
        </p:txBody>
      </p:sp>
      <p:sp>
        <p:nvSpPr>
          <p:cNvPr id="1213448" name="AutoShape 8"/>
          <p:cNvSpPr>
            <a:spLocks noChangeArrowheads="1"/>
          </p:cNvSpPr>
          <p:nvPr/>
        </p:nvSpPr>
        <p:spPr bwMode="auto">
          <a:xfrm>
            <a:off x="5257800" y="228600"/>
            <a:ext cx="3581400" cy="762000"/>
          </a:xfrm>
          <a:prstGeom prst="bevel">
            <a:avLst>
              <a:gd name="adj" fmla="val 125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Liquidity Ratios</a:t>
            </a:r>
          </a:p>
        </p:txBody>
      </p:sp>
      <p:sp>
        <p:nvSpPr>
          <p:cNvPr id="25608" name="Rectangle 17"/>
          <p:cNvSpPr>
            <a:spLocks noChangeArrowheads="1"/>
          </p:cNvSpPr>
          <p:nvPr/>
        </p:nvSpPr>
        <p:spPr bwMode="auto">
          <a:xfrm>
            <a:off x="609600" y="5302250"/>
            <a:ext cx="76200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Acid-test ratio measures immediate liquidity. </a:t>
            </a:r>
          </a:p>
        </p:txBody>
      </p:sp>
      <p:sp>
        <p:nvSpPr>
          <p:cNvPr id="25609"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166584" y="3215908"/>
            <a:ext cx="922020" cy="277677"/>
          </a:xfrm>
          <a:prstGeom prst="rect">
            <a:avLst/>
          </a:prstGeom>
          <a:solidFill>
            <a:schemeClr val="accent3"/>
          </a:solidFill>
          <a:ln>
            <a:noFill/>
          </a:ln>
          <a:effectLst/>
        </p:spPr>
        <p:txBody>
          <a:bodyPr lIns="90488" tIns="44450" rIns="90488" bIns="44450" rtlCol="0" anchor="ctr">
            <a:spAutoFit/>
          </a:bodyPr>
          <a:lstStyle/>
          <a:p>
            <a:pPr algn="ctr"/>
            <a:r>
              <a:rPr lang="en-US" sz="16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6082352" y="3212849"/>
            <a:ext cx="922020" cy="277677"/>
          </a:xfrm>
          <a:prstGeom prst="rect">
            <a:avLst/>
          </a:prstGeom>
          <a:solidFill>
            <a:schemeClr val="accent3"/>
          </a:solidFill>
          <a:ln>
            <a:noFill/>
          </a:ln>
          <a:effectLst/>
        </p:spPr>
        <p:txBody>
          <a:bodyPr lIns="90488" tIns="44450" rIns="90488" bIns="44450" rtlCol="0" anchor="ctr">
            <a:spAutoFit/>
          </a:bodyPr>
          <a:lstStyle/>
          <a:p>
            <a:pPr algn="ctr"/>
            <a:r>
              <a:rPr lang="en-US" sz="16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6006320" y="4433248"/>
            <a:ext cx="1004080" cy="335989"/>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0.47:1</a:t>
            </a:r>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5010150"/>
            <a:ext cx="57435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2514600" y="4953000"/>
            <a:ext cx="1933575" cy="455613"/>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5" name="Rectangle 14"/>
          <p:cNvSpPr/>
          <p:nvPr/>
        </p:nvSpPr>
        <p:spPr bwMode="auto">
          <a:xfrm>
            <a:off x="1700213" y="5487988"/>
            <a:ext cx="1985962" cy="455612"/>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7" name="Rectangle 16"/>
          <p:cNvSpPr/>
          <p:nvPr/>
        </p:nvSpPr>
        <p:spPr bwMode="auto">
          <a:xfrm>
            <a:off x="3657600" y="5486400"/>
            <a:ext cx="1676400" cy="455613"/>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8" name="Rectangle 17"/>
          <p:cNvSpPr/>
          <p:nvPr/>
        </p:nvSpPr>
        <p:spPr bwMode="auto">
          <a:xfrm>
            <a:off x="2667000" y="6019800"/>
            <a:ext cx="1676400" cy="455613"/>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0" name="Rectangle 19"/>
          <p:cNvSpPr/>
          <p:nvPr/>
        </p:nvSpPr>
        <p:spPr bwMode="auto">
          <a:xfrm>
            <a:off x="5715000" y="5259388"/>
            <a:ext cx="1676400" cy="455612"/>
          </a:xfrm>
          <a:prstGeom prst="rect">
            <a:avLst/>
          </a:prstGeom>
          <a:solidFill>
            <a:schemeClr val="accent3"/>
          </a:solidFill>
          <a:ln w="12700" cap="sq" cmpd="sng" algn="ctr">
            <a:no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pic>
        <p:nvPicPr>
          <p:cNvPr id="27656" name="Picture 5"/>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0850" y="726744"/>
            <a:ext cx="4041775" cy="206692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8" name="Picture 27"/>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pic>
        <p:nvPicPr>
          <p:cNvPr id="24589" name="Picture 2"/>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39738" y="3633788"/>
            <a:ext cx="8253412"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61"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4"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1178955"/>
            <a:ext cx="1766438" cy="173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bwMode="auto">
          <a:xfrm>
            <a:off x="2764625" y="1160706"/>
            <a:ext cx="692727" cy="243656"/>
          </a:xfrm>
          <a:prstGeom prst="rect">
            <a:avLst/>
          </a:prstGeom>
          <a:noFill/>
          <a:ln>
            <a:noFill/>
          </a:ln>
          <a:effectLst/>
        </p:spPr>
        <p:txBody>
          <a:bodyPr lIns="90488" tIns="44450" rIns="90488" bIns="44450" rtlCol="0" anchor="ctr">
            <a:spAutoFit/>
          </a:bodyPr>
          <a:lstStyle/>
          <a:p>
            <a:pPr algn="ctr"/>
            <a:r>
              <a:rPr lang="en-US" sz="1000" b="1" dirty="0">
                <a:latin typeface="Liberation Sans" panose="020B0604020202020204" pitchFamily="34" charset="0"/>
                <a:cs typeface="Times New Roman" panose="02020603050405020304" pitchFamily="18" charset="0"/>
              </a:rPr>
              <a:t>2013</a:t>
            </a:r>
          </a:p>
        </p:txBody>
      </p:sp>
      <p:sp>
        <p:nvSpPr>
          <p:cNvPr id="19" name="Rectangle 18"/>
          <p:cNvSpPr/>
          <p:nvPr/>
        </p:nvSpPr>
        <p:spPr bwMode="auto">
          <a:xfrm>
            <a:off x="3805363" y="1160706"/>
            <a:ext cx="692727" cy="243656"/>
          </a:xfrm>
          <a:prstGeom prst="rect">
            <a:avLst/>
          </a:prstGeom>
          <a:noFill/>
          <a:ln>
            <a:noFill/>
          </a:ln>
          <a:effectLst/>
        </p:spPr>
        <p:txBody>
          <a:bodyPr lIns="90488" tIns="44450" rIns="90488" bIns="44450" rtlCol="0" anchor="ctr">
            <a:spAutoFit/>
          </a:bodyPr>
          <a:lstStyle/>
          <a:p>
            <a:pPr algn="ctr"/>
            <a:r>
              <a:rPr lang="en-US" sz="1000" b="1" dirty="0">
                <a:latin typeface="Liberation Sans" panose="020B0604020202020204" pitchFamily="34" charset="0"/>
                <a:cs typeface="Times New Roman" panose="02020603050405020304" pitchFamily="18" charset="0"/>
              </a:rPr>
              <a:t>2012</a:t>
            </a:r>
          </a:p>
        </p:txBody>
      </p:sp>
      <p:pic>
        <p:nvPicPr>
          <p:cNvPr id="21"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3" name="Rectangle 22"/>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
        <p:nvSpPr>
          <p:cNvPr id="25" name="Rectangle 16"/>
          <p:cNvSpPr>
            <a:spLocks noChangeArrowheads="1"/>
          </p:cNvSpPr>
          <p:nvPr/>
        </p:nvSpPr>
        <p:spPr bwMode="auto">
          <a:xfrm>
            <a:off x="441325" y="457199"/>
            <a:ext cx="4054475" cy="684213"/>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Balance Sheet (partial)</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589"/>
                                        </p:tgtEl>
                                        <p:attrNameLst>
                                          <p:attrName>style.visibility</p:attrName>
                                        </p:attrNameLst>
                                      </p:cBhvr>
                                      <p:to>
                                        <p:strVal val="visible"/>
                                      </p:to>
                                    </p:set>
                                    <p:animEffect transition="in" filter="wipe(left)">
                                      <p:cBhvr>
                                        <p:cTn id="7" dur="500"/>
                                        <p:tgtEl>
                                          <p:spTgt spid="245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par>
                          <p:cTn id="28" fill="hold" nodeType="afterGroup">
                            <p:stCondLst>
                              <p:cond delay="500"/>
                            </p:stCondLst>
                            <p:childTnLst>
                              <p:par>
                                <p:cTn id="29" presetID="22" presetClass="exit" presetSubtype="8" fill="hold" grpId="0" nodeType="afterEffect">
                                  <p:stCondLst>
                                    <p:cond delay="0"/>
                                  </p:stCondLst>
                                  <p:childTnLst>
                                    <p:animEffect transition="out" filter="wipe(left)">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7" grpId="0" animBg="1"/>
      <p:bldP spid="18"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6934200" y="1761155"/>
            <a:ext cx="1752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18-15</a:t>
            </a:r>
            <a:endParaRPr lang="en-US" altLang="en-US" sz="1200" dirty="0">
              <a:latin typeface="Liberation Sans" panose="020B0604020202020204" pitchFamily="34" charset="0"/>
            </a:endParaRPr>
          </a:p>
        </p:txBody>
      </p:sp>
      <p:sp>
        <p:nvSpPr>
          <p:cNvPr id="28675"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28676"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8677" name="Rectangle 3"/>
          <p:cNvSpPr>
            <a:spLocks noChangeArrowheads="1"/>
          </p:cNvSpPr>
          <p:nvPr/>
        </p:nvSpPr>
        <p:spPr bwMode="auto">
          <a:xfrm>
            <a:off x="533400" y="1339850"/>
            <a:ext cx="7086600" cy="5078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3. ACCOUNTS RECEIVABLE TURNOVER</a:t>
            </a:r>
          </a:p>
        </p:txBody>
      </p:sp>
      <p:sp>
        <p:nvSpPr>
          <p:cNvPr id="1217543" name="AutoShape 7"/>
          <p:cNvSpPr>
            <a:spLocks noChangeArrowheads="1"/>
          </p:cNvSpPr>
          <p:nvPr/>
        </p:nvSpPr>
        <p:spPr bwMode="auto">
          <a:xfrm>
            <a:off x="5257800" y="228600"/>
            <a:ext cx="3581400" cy="762000"/>
          </a:xfrm>
          <a:prstGeom prst="bevel">
            <a:avLst>
              <a:gd name="adj" fmla="val 125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Liquidity Ratios</a:t>
            </a:r>
          </a:p>
        </p:txBody>
      </p:sp>
      <p:sp>
        <p:nvSpPr>
          <p:cNvPr id="28679" name="Rectangle 14"/>
          <p:cNvSpPr>
            <a:spLocks noChangeArrowheads="1"/>
          </p:cNvSpPr>
          <p:nvPr/>
        </p:nvSpPr>
        <p:spPr bwMode="auto">
          <a:xfrm>
            <a:off x="609600" y="5486400"/>
            <a:ext cx="80772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Measures the number of times, on average, the company collects receivables during the period.</a:t>
            </a:r>
          </a:p>
        </p:txBody>
      </p:sp>
      <p:pic>
        <p:nvPicPr>
          <p:cNvPr id="28680" name="Picture 2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2057400"/>
            <a:ext cx="8229600" cy="333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1"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237096" y="3222267"/>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5961792" y="3219208"/>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5844492" y="4737571"/>
            <a:ext cx="1104488" cy="335989"/>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69.1 times</a:t>
            </a:r>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762000" y="1825625"/>
            <a:ext cx="746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9699" name="Rectangle 5"/>
          <p:cNvSpPr>
            <a:spLocks noChangeArrowheads="1"/>
          </p:cNvSpPr>
          <p:nvPr/>
        </p:nvSpPr>
        <p:spPr bwMode="auto">
          <a:xfrm>
            <a:off x="609600" y="3441700"/>
            <a:ext cx="800100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ct val="70000"/>
              </a:spcBef>
            </a:pPr>
            <a:r>
              <a:rPr lang="en-US" altLang="en-US" sz="2100" b="1" dirty="0">
                <a:latin typeface="Liberation Sans" panose="020B0604020202020204" pitchFamily="34" charset="0"/>
              </a:rPr>
              <a:t>A variant</a:t>
            </a:r>
            <a:r>
              <a:rPr lang="en-US" altLang="en-US" sz="2100" dirty="0">
                <a:latin typeface="Liberation Sans" panose="020B0604020202020204" pitchFamily="34" charset="0"/>
              </a:rPr>
              <a:t> of the accounts receivable turnover ratio is to convert it to an </a:t>
            </a:r>
            <a:r>
              <a:rPr lang="en-US" altLang="en-US" sz="2100" b="1" dirty="0">
                <a:latin typeface="Liberation Sans" panose="020B0604020202020204" pitchFamily="34" charset="0"/>
              </a:rPr>
              <a:t>average collection period </a:t>
            </a:r>
            <a:r>
              <a:rPr lang="en-US" altLang="en-US" sz="2100" dirty="0">
                <a:latin typeface="Liberation Sans" panose="020B0604020202020204" pitchFamily="34" charset="0"/>
              </a:rPr>
              <a:t>in terms of days.</a:t>
            </a:r>
          </a:p>
        </p:txBody>
      </p:sp>
      <p:sp>
        <p:nvSpPr>
          <p:cNvPr id="29700" name="Rectangle 6"/>
          <p:cNvSpPr>
            <a:spLocks noChangeArrowheads="1"/>
          </p:cNvSpPr>
          <p:nvPr/>
        </p:nvSpPr>
        <p:spPr bwMode="auto">
          <a:xfrm>
            <a:off x="609600" y="5527675"/>
            <a:ext cx="784860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100" dirty="0">
                <a:latin typeface="Liberation Sans" panose="020B0604020202020204" pitchFamily="34" charset="0"/>
              </a:rPr>
              <a:t>Accounts receivable are collected on average every 36 days.</a:t>
            </a:r>
          </a:p>
        </p:txBody>
      </p:sp>
      <p:sp>
        <p:nvSpPr>
          <p:cNvPr id="29701" name="Text Box 7"/>
          <p:cNvSpPr txBox="1">
            <a:spLocks noChangeArrowheads="1"/>
          </p:cNvSpPr>
          <p:nvPr/>
        </p:nvSpPr>
        <p:spPr bwMode="auto">
          <a:xfrm>
            <a:off x="685800" y="2130425"/>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latin typeface="Liberation Sans" panose="020B0604020202020204" pitchFamily="34" charset="0"/>
              </a:rPr>
              <a:t>$2,097,000</a:t>
            </a:r>
          </a:p>
        </p:txBody>
      </p:sp>
      <p:sp>
        <p:nvSpPr>
          <p:cNvPr id="29702" name="Text Box 8"/>
          <p:cNvSpPr txBox="1">
            <a:spLocks noChangeArrowheads="1"/>
          </p:cNvSpPr>
          <p:nvPr/>
        </p:nvSpPr>
        <p:spPr bwMode="auto">
          <a:xfrm>
            <a:off x="685800" y="2740025"/>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latin typeface="Liberation Sans" panose="020B0604020202020204" pitchFamily="34" charset="0"/>
              </a:rPr>
              <a:t>($180,000 + $230,000) / 2</a:t>
            </a:r>
          </a:p>
        </p:txBody>
      </p:sp>
      <p:sp>
        <p:nvSpPr>
          <p:cNvPr id="29703" name="Text Box 9"/>
          <p:cNvSpPr txBox="1">
            <a:spLocks noChangeArrowheads="1"/>
          </p:cNvSpPr>
          <p:nvPr/>
        </p:nvSpPr>
        <p:spPr bwMode="auto">
          <a:xfrm>
            <a:off x="5638800" y="23876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b="1" dirty="0">
                <a:latin typeface="Liberation Sans" panose="020B0604020202020204" pitchFamily="34" charset="0"/>
              </a:rPr>
              <a:t>=</a:t>
            </a:r>
            <a:r>
              <a:rPr lang="en-US" altLang="en-US" b="1" dirty="0">
                <a:solidFill>
                  <a:srgbClr val="800000"/>
                </a:solidFill>
                <a:latin typeface="Liberation Sans" panose="020B0604020202020204" pitchFamily="34" charset="0"/>
              </a:rPr>
              <a:t>  10.2 </a:t>
            </a:r>
            <a:r>
              <a:rPr lang="en-US" altLang="en-US" dirty="0">
                <a:latin typeface="Liberation Sans" panose="020B0604020202020204" pitchFamily="34" charset="0"/>
              </a:rPr>
              <a:t>times</a:t>
            </a:r>
            <a:r>
              <a:rPr lang="en-US" altLang="en-US" b="1" dirty="0">
                <a:solidFill>
                  <a:srgbClr val="800000"/>
                </a:solidFill>
                <a:latin typeface="Liberation Sans" panose="020B0604020202020204" pitchFamily="34" charset="0"/>
              </a:rPr>
              <a:t> </a:t>
            </a:r>
          </a:p>
        </p:txBody>
      </p:sp>
      <p:sp>
        <p:nvSpPr>
          <p:cNvPr id="29704" name="Freeform 10"/>
          <p:cNvSpPr>
            <a:spLocks/>
          </p:cNvSpPr>
          <p:nvPr/>
        </p:nvSpPr>
        <p:spPr bwMode="auto">
          <a:xfrm>
            <a:off x="1039813" y="2636838"/>
            <a:ext cx="4419600" cy="1587"/>
          </a:xfrm>
          <a:custGeom>
            <a:avLst/>
            <a:gdLst>
              <a:gd name="T0" fmla="*/ 0 w 2784"/>
              <a:gd name="T1" fmla="*/ 0 h 1"/>
              <a:gd name="T2" fmla="*/ 2147483647 w 2784"/>
              <a:gd name="T3" fmla="*/ 0 h 1"/>
              <a:gd name="T4" fmla="*/ 0 60000 65536"/>
              <a:gd name="T5" fmla="*/ 0 60000 65536"/>
            </a:gdLst>
            <a:ahLst/>
            <a:cxnLst>
              <a:cxn ang="T4">
                <a:pos x="T0" y="T1"/>
              </a:cxn>
              <a:cxn ang="T5">
                <a:pos x="T2" y="T3"/>
              </a:cxn>
            </a:cxnLst>
            <a:rect l="0" t="0" r="r" b="b"/>
            <a:pathLst>
              <a:path w="2784" h="1">
                <a:moveTo>
                  <a:pt x="0" y="0"/>
                </a:moveTo>
                <a:lnTo>
                  <a:pt x="2784" y="0"/>
                </a:lnTo>
              </a:path>
            </a:pathLst>
          </a:cu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29705" name="Text Box 17"/>
          <p:cNvSpPr txBox="1">
            <a:spLocks noChangeArrowheads="1"/>
          </p:cNvSpPr>
          <p:nvPr/>
        </p:nvSpPr>
        <p:spPr bwMode="auto">
          <a:xfrm>
            <a:off x="762000" y="4645025"/>
            <a:ext cx="7467600" cy="461665"/>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latin typeface="Liberation Sans" panose="020B0604020202020204" pitchFamily="34" charset="0"/>
              </a:rPr>
              <a:t>365 days / 10.2 times = every 35.78 days</a:t>
            </a:r>
          </a:p>
        </p:txBody>
      </p:sp>
      <p:sp>
        <p:nvSpPr>
          <p:cNvPr id="29706" name="Rectangle 19"/>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29707" name="Line 2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03893" name="AutoShape 21"/>
          <p:cNvSpPr>
            <a:spLocks noChangeArrowheads="1"/>
          </p:cNvSpPr>
          <p:nvPr/>
        </p:nvSpPr>
        <p:spPr bwMode="auto">
          <a:xfrm>
            <a:off x="5257800" y="228600"/>
            <a:ext cx="3581400" cy="762000"/>
          </a:xfrm>
          <a:prstGeom prst="bevel">
            <a:avLst>
              <a:gd name="adj" fmla="val 125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Liquidity Ratios</a:t>
            </a:r>
          </a:p>
        </p:txBody>
      </p:sp>
      <p:sp>
        <p:nvSpPr>
          <p:cNvPr id="29709"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29710" name="Rectangle 3"/>
          <p:cNvSpPr>
            <a:spLocks noChangeArrowheads="1"/>
          </p:cNvSpPr>
          <p:nvPr/>
        </p:nvSpPr>
        <p:spPr bwMode="auto">
          <a:xfrm>
            <a:off x="533400" y="1339850"/>
            <a:ext cx="7696200" cy="5078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3. ACCOUNTS RECEIVABLE TURNOVER</a:t>
            </a:r>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30723" name="Picture 27"/>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pic>
        <p:nvPicPr>
          <p:cNvPr id="3072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7875" y="5029200"/>
            <a:ext cx="4962525"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63" name="Picture 15"/>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3692525"/>
            <a:ext cx="8235950"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bwMode="auto">
          <a:xfrm>
            <a:off x="2819400" y="4997741"/>
            <a:ext cx="1809750" cy="369306"/>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19" name="Rectangle 18"/>
          <p:cNvSpPr/>
          <p:nvPr/>
        </p:nvSpPr>
        <p:spPr bwMode="auto">
          <a:xfrm>
            <a:off x="1981200" y="5502257"/>
            <a:ext cx="3276600" cy="369306"/>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1" name="Rectangle 20"/>
          <p:cNvSpPr/>
          <p:nvPr/>
        </p:nvSpPr>
        <p:spPr bwMode="auto">
          <a:xfrm>
            <a:off x="1981200" y="6018800"/>
            <a:ext cx="3276600" cy="30521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2" name="Rectangle 21"/>
          <p:cNvSpPr/>
          <p:nvPr/>
        </p:nvSpPr>
        <p:spPr bwMode="auto">
          <a:xfrm>
            <a:off x="5638800" y="5258388"/>
            <a:ext cx="1638300" cy="30521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3073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4" name="Picture 5"/>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0850" y="726744"/>
            <a:ext cx="4041775" cy="206692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1178955"/>
            <a:ext cx="1766438" cy="173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bwMode="auto">
          <a:xfrm>
            <a:off x="2764625" y="1181850"/>
            <a:ext cx="692727" cy="201368"/>
          </a:xfrm>
          <a:prstGeom prst="rect">
            <a:avLst/>
          </a:prstGeom>
          <a:noFill/>
          <a:ln>
            <a:noFill/>
          </a:ln>
          <a:effectLst/>
        </p:spPr>
        <p:txBody>
          <a:bodyPr lIns="90488" tIns="44450" rIns="90488" bIns="44450" rtlCol="0" anchor="ctr">
            <a:spAutoFit/>
          </a:bodyPr>
          <a:lstStyle/>
          <a:p>
            <a:pPr algn="ctr"/>
            <a:r>
              <a:rPr lang="en-US" sz="1000" b="1" dirty="0">
                <a:latin typeface="Liberation Sans" panose="020B0604020202020204" pitchFamily="34" charset="0"/>
                <a:cs typeface="Times New Roman" panose="02020603050405020304" pitchFamily="18" charset="0"/>
              </a:rPr>
              <a:t>2013</a:t>
            </a:r>
          </a:p>
        </p:txBody>
      </p:sp>
      <p:sp>
        <p:nvSpPr>
          <p:cNvPr id="20" name="Rectangle 19"/>
          <p:cNvSpPr/>
          <p:nvPr/>
        </p:nvSpPr>
        <p:spPr bwMode="auto">
          <a:xfrm>
            <a:off x="3805363" y="1181850"/>
            <a:ext cx="692727" cy="201368"/>
          </a:xfrm>
          <a:prstGeom prst="rect">
            <a:avLst/>
          </a:prstGeom>
          <a:noFill/>
          <a:ln>
            <a:noFill/>
          </a:ln>
          <a:effectLst/>
        </p:spPr>
        <p:txBody>
          <a:bodyPr lIns="90488" tIns="44450" rIns="90488" bIns="44450" rtlCol="0" anchor="ctr">
            <a:spAutoFit/>
          </a:bodyPr>
          <a:lstStyle/>
          <a:p>
            <a:pPr algn="ctr"/>
            <a:r>
              <a:rPr lang="en-US" sz="1000" b="1" dirty="0">
                <a:latin typeface="Liberation Sans" panose="020B0604020202020204" pitchFamily="34" charset="0"/>
                <a:cs typeface="Times New Roman" panose="02020603050405020304" pitchFamily="18" charset="0"/>
              </a:rPr>
              <a:t>2012</a:t>
            </a:r>
          </a:p>
        </p:txBody>
      </p:sp>
      <p:sp>
        <p:nvSpPr>
          <p:cNvPr id="23" name="Rectangle 16"/>
          <p:cNvSpPr>
            <a:spLocks noChangeArrowheads="1"/>
          </p:cNvSpPr>
          <p:nvPr/>
        </p:nvSpPr>
        <p:spPr bwMode="auto">
          <a:xfrm>
            <a:off x="441325" y="457199"/>
            <a:ext cx="4054475" cy="684213"/>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Balance Sheet (partial)</a:t>
            </a:r>
          </a:p>
        </p:txBody>
      </p:sp>
      <p:pic>
        <p:nvPicPr>
          <p:cNvPr id="24"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7" name="Rectangle 26"/>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663"/>
                                        </p:tgtEl>
                                        <p:attrNameLst>
                                          <p:attrName>style.visibility</p:attrName>
                                        </p:attrNameLst>
                                      </p:cBhvr>
                                      <p:to>
                                        <p:strVal val="visible"/>
                                      </p:to>
                                    </p:set>
                                    <p:animEffect transition="in" filter="wipe(left)">
                                      <p:cBhvr>
                                        <p:cTn id="7" dur="500"/>
                                        <p:tgtEl>
                                          <p:spTgt spid="276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par>
                          <p:cTn id="23" fill="hold" nodeType="afterGroup">
                            <p:stCondLst>
                              <p:cond delay="500"/>
                            </p:stCondLst>
                            <p:childTnLst>
                              <p:par>
                                <p:cTn id="24" presetID="22" presetClass="exit" presetSubtype="8" fill="hold" grpId="0" nodeType="afterEffect">
                                  <p:stCondLst>
                                    <p:cond delay="0"/>
                                  </p:stCondLst>
                                  <p:childTnLst>
                                    <p:animEffect transition="out" filter="wipe(left)">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7010400" y="1703696"/>
            <a:ext cx="1752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18-16</a:t>
            </a:r>
            <a:endParaRPr lang="en-US" altLang="en-US" sz="1200" dirty="0">
              <a:latin typeface="Liberation Sans" panose="020B0604020202020204" pitchFamily="34" charset="0"/>
            </a:endParaRPr>
          </a:p>
        </p:txBody>
      </p:sp>
      <p:sp>
        <p:nvSpPr>
          <p:cNvPr id="31747"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31748"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1749" name="Rectangle 3"/>
          <p:cNvSpPr>
            <a:spLocks noChangeArrowheads="1"/>
          </p:cNvSpPr>
          <p:nvPr/>
        </p:nvSpPr>
        <p:spPr bwMode="auto">
          <a:xfrm>
            <a:off x="533400" y="1295400"/>
            <a:ext cx="5943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4. INVENTORY TURNOVER</a:t>
            </a:r>
          </a:p>
        </p:txBody>
      </p:sp>
      <p:sp>
        <p:nvSpPr>
          <p:cNvPr id="1221639" name="AutoShape 7"/>
          <p:cNvSpPr>
            <a:spLocks noChangeArrowheads="1"/>
          </p:cNvSpPr>
          <p:nvPr/>
        </p:nvSpPr>
        <p:spPr bwMode="auto">
          <a:xfrm>
            <a:off x="5257800" y="228600"/>
            <a:ext cx="3581400" cy="762000"/>
          </a:xfrm>
          <a:prstGeom prst="bevel">
            <a:avLst>
              <a:gd name="adj" fmla="val 125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Liquidity Ratios</a:t>
            </a:r>
          </a:p>
        </p:txBody>
      </p:sp>
      <p:sp>
        <p:nvSpPr>
          <p:cNvPr id="31751" name="Rectangle 13"/>
          <p:cNvSpPr>
            <a:spLocks noChangeArrowheads="1"/>
          </p:cNvSpPr>
          <p:nvPr/>
        </p:nvSpPr>
        <p:spPr bwMode="auto">
          <a:xfrm>
            <a:off x="609600" y="5424488"/>
            <a:ext cx="8001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Measures the number of times, on average, the inventory is sold during the period.</a:t>
            </a:r>
          </a:p>
        </p:txBody>
      </p:sp>
      <p:pic>
        <p:nvPicPr>
          <p:cNvPr id="31752" name="Picture 2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2008188"/>
            <a:ext cx="8229600" cy="33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207528" y="3181323"/>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5986816" y="3178264"/>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5866100" y="4693211"/>
            <a:ext cx="1104488" cy="335989"/>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3.1 times</a:t>
            </a:r>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685800" y="3517900"/>
            <a:ext cx="8001000" cy="463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5000"/>
              </a:lnSpc>
              <a:spcBef>
                <a:spcPct val="70000"/>
              </a:spcBef>
            </a:pPr>
            <a:r>
              <a:rPr lang="en-US" altLang="en-US" sz="2100" b="1" dirty="0">
                <a:latin typeface="Liberation Sans" panose="020B0604020202020204" pitchFamily="34" charset="0"/>
              </a:rPr>
              <a:t>A variant</a:t>
            </a:r>
            <a:r>
              <a:rPr lang="en-US" altLang="en-US" sz="2100" dirty="0">
                <a:latin typeface="Liberation Sans" panose="020B0604020202020204" pitchFamily="34" charset="0"/>
              </a:rPr>
              <a:t> of inventory turnover is the </a:t>
            </a:r>
            <a:r>
              <a:rPr lang="en-US" altLang="en-US" sz="2100" b="1" dirty="0">
                <a:latin typeface="Liberation Sans" panose="020B0604020202020204" pitchFamily="34" charset="0"/>
              </a:rPr>
              <a:t>days in inventory</a:t>
            </a:r>
            <a:r>
              <a:rPr lang="en-US" altLang="en-US" sz="2100" dirty="0">
                <a:latin typeface="Liberation Sans" panose="020B0604020202020204" pitchFamily="34" charset="0"/>
              </a:rPr>
              <a:t>.</a:t>
            </a:r>
          </a:p>
        </p:txBody>
      </p:sp>
      <p:sp>
        <p:nvSpPr>
          <p:cNvPr id="32771" name="Rectangle 6"/>
          <p:cNvSpPr>
            <a:spLocks noChangeArrowheads="1"/>
          </p:cNvSpPr>
          <p:nvPr/>
        </p:nvSpPr>
        <p:spPr bwMode="auto">
          <a:xfrm>
            <a:off x="685800" y="5146675"/>
            <a:ext cx="784860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100" dirty="0">
                <a:latin typeface="Liberation Sans" panose="020B0604020202020204" pitchFamily="34" charset="0"/>
              </a:rPr>
              <a:t>Inventory turnover ratios vary considerably among industries.</a:t>
            </a:r>
          </a:p>
        </p:txBody>
      </p:sp>
      <p:sp>
        <p:nvSpPr>
          <p:cNvPr id="32772" name="Text Box 12"/>
          <p:cNvSpPr txBox="1">
            <a:spLocks noChangeArrowheads="1"/>
          </p:cNvSpPr>
          <p:nvPr/>
        </p:nvSpPr>
        <p:spPr bwMode="auto">
          <a:xfrm>
            <a:off x="762000" y="4308475"/>
            <a:ext cx="7543800" cy="461963"/>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latin typeface="Liberation Sans" panose="020B0604020202020204" pitchFamily="34" charset="0"/>
              </a:rPr>
              <a:t>365 days / 2.3 times = every 159 days</a:t>
            </a:r>
          </a:p>
        </p:txBody>
      </p:sp>
      <p:sp>
        <p:nvSpPr>
          <p:cNvPr id="32773" name="Rectangle 14"/>
          <p:cNvSpPr>
            <a:spLocks noChangeArrowheads="1"/>
          </p:cNvSpPr>
          <p:nvPr/>
        </p:nvSpPr>
        <p:spPr bwMode="auto">
          <a:xfrm>
            <a:off x="762000" y="1901825"/>
            <a:ext cx="7162800" cy="12954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32774" name="Text Box 15"/>
          <p:cNvSpPr txBox="1">
            <a:spLocks noChangeArrowheads="1"/>
          </p:cNvSpPr>
          <p:nvPr/>
        </p:nvSpPr>
        <p:spPr bwMode="auto">
          <a:xfrm>
            <a:off x="685800" y="205105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latin typeface="Liberation Sans" panose="020B0604020202020204" pitchFamily="34" charset="0"/>
              </a:rPr>
              <a:t>$1,281,000</a:t>
            </a:r>
          </a:p>
        </p:txBody>
      </p:sp>
      <p:sp>
        <p:nvSpPr>
          <p:cNvPr id="32775" name="Text Box 16"/>
          <p:cNvSpPr txBox="1">
            <a:spLocks noChangeArrowheads="1"/>
          </p:cNvSpPr>
          <p:nvPr/>
        </p:nvSpPr>
        <p:spPr bwMode="auto">
          <a:xfrm>
            <a:off x="685800" y="266065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latin typeface="Liberation Sans" panose="020B0604020202020204" pitchFamily="34" charset="0"/>
              </a:rPr>
              <a:t>($500,000 + $620,000) / 2  </a:t>
            </a:r>
          </a:p>
        </p:txBody>
      </p:sp>
      <p:sp>
        <p:nvSpPr>
          <p:cNvPr id="32776" name="Text Box 17"/>
          <p:cNvSpPr txBox="1">
            <a:spLocks noChangeArrowheads="1"/>
          </p:cNvSpPr>
          <p:nvPr/>
        </p:nvSpPr>
        <p:spPr bwMode="auto">
          <a:xfrm>
            <a:off x="5638800" y="2308225"/>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b="1" dirty="0">
                <a:latin typeface="Liberation Sans" panose="020B0604020202020204" pitchFamily="34" charset="0"/>
              </a:rPr>
              <a:t>=</a:t>
            </a:r>
            <a:r>
              <a:rPr lang="en-US" altLang="en-US" b="1" dirty="0">
                <a:solidFill>
                  <a:srgbClr val="800000"/>
                </a:solidFill>
                <a:latin typeface="Liberation Sans" panose="020B0604020202020204" pitchFamily="34" charset="0"/>
              </a:rPr>
              <a:t>  2.3 </a:t>
            </a:r>
            <a:r>
              <a:rPr lang="en-US" altLang="en-US" dirty="0">
                <a:latin typeface="Liberation Sans" panose="020B0604020202020204" pitchFamily="34" charset="0"/>
              </a:rPr>
              <a:t>times</a:t>
            </a:r>
            <a:r>
              <a:rPr lang="en-US" altLang="en-US" b="1" dirty="0">
                <a:solidFill>
                  <a:srgbClr val="800000"/>
                </a:solidFill>
                <a:latin typeface="Liberation Sans" panose="020B0604020202020204" pitchFamily="34" charset="0"/>
              </a:rPr>
              <a:t> </a:t>
            </a:r>
          </a:p>
        </p:txBody>
      </p:sp>
      <p:sp>
        <p:nvSpPr>
          <p:cNvPr id="32777" name="Freeform 18"/>
          <p:cNvSpPr>
            <a:spLocks/>
          </p:cNvSpPr>
          <p:nvPr/>
        </p:nvSpPr>
        <p:spPr bwMode="auto">
          <a:xfrm>
            <a:off x="1039813" y="2557463"/>
            <a:ext cx="4419600" cy="1587"/>
          </a:xfrm>
          <a:custGeom>
            <a:avLst/>
            <a:gdLst>
              <a:gd name="T0" fmla="*/ 0 w 2784"/>
              <a:gd name="T1" fmla="*/ 0 h 1"/>
              <a:gd name="T2" fmla="*/ 2147483647 w 2784"/>
              <a:gd name="T3" fmla="*/ 0 h 1"/>
              <a:gd name="T4" fmla="*/ 0 60000 65536"/>
              <a:gd name="T5" fmla="*/ 0 60000 65536"/>
            </a:gdLst>
            <a:ahLst/>
            <a:cxnLst>
              <a:cxn ang="T4">
                <a:pos x="T0" y="T1"/>
              </a:cxn>
              <a:cxn ang="T5">
                <a:pos x="T2" y="T3"/>
              </a:cxn>
            </a:cxnLst>
            <a:rect l="0" t="0" r="r" b="b"/>
            <a:pathLst>
              <a:path w="2784" h="1">
                <a:moveTo>
                  <a:pt x="0" y="0"/>
                </a:moveTo>
                <a:lnTo>
                  <a:pt x="2784" y="0"/>
                </a:lnTo>
              </a:path>
            </a:pathLst>
          </a:cu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32778" name="Rectangle 2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32779" name="Line 2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07994" name="AutoShape 26"/>
          <p:cNvSpPr>
            <a:spLocks noChangeArrowheads="1"/>
          </p:cNvSpPr>
          <p:nvPr/>
        </p:nvSpPr>
        <p:spPr bwMode="auto">
          <a:xfrm>
            <a:off x="5257800" y="228600"/>
            <a:ext cx="3581400" cy="762000"/>
          </a:xfrm>
          <a:prstGeom prst="bevel">
            <a:avLst>
              <a:gd name="adj" fmla="val 125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Liquidity Ratios</a:t>
            </a:r>
          </a:p>
        </p:txBody>
      </p:sp>
      <p:sp>
        <p:nvSpPr>
          <p:cNvPr id="32781"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32782" name="Rectangle 3"/>
          <p:cNvSpPr>
            <a:spLocks noChangeArrowheads="1"/>
          </p:cNvSpPr>
          <p:nvPr/>
        </p:nvSpPr>
        <p:spPr bwMode="auto">
          <a:xfrm>
            <a:off x="533400" y="1295400"/>
            <a:ext cx="5943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4. INVENTORY TURNOVER</a:t>
            </a:r>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20" name="AutoShape 4"/>
          <p:cNvSpPr>
            <a:spLocks noChangeArrowheads="1"/>
          </p:cNvSpPr>
          <p:nvPr/>
        </p:nvSpPr>
        <p:spPr bwMode="auto">
          <a:xfrm>
            <a:off x="609600" y="1365250"/>
            <a:ext cx="35814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rgbClr val="FFFFFF"/>
                </a:solidFill>
                <a:effectLst>
                  <a:outerShdw blurRad="38100" dist="38100" dir="2700000" algn="tl">
                    <a:srgbClr val="000000"/>
                  </a:outerShdw>
                </a:effectLst>
                <a:latin typeface="Liberation Sans" panose="020B0604020202020204" pitchFamily="34" charset="0"/>
              </a:rPr>
              <a:t>Profitability Ratios</a:t>
            </a:r>
          </a:p>
        </p:txBody>
      </p:sp>
      <p:sp>
        <p:nvSpPr>
          <p:cNvPr id="33795" name="Rectangle 5"/>
          <p:cNvSpPr>
            <a:spLocks noChangeArrowheads="1"/>
          </p:cNvSpPr>
          <p:nvPr/>
        </p:nvSpPr>
        <p:spPr bwMode="auto">
          <a:xfrm>
            <a:off x="457200" y="2365375"/>
            <a:ext cx="8229600" cy="385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defRPr>
            </a:lvl1pPr>
            <a:lvl2pPr marL="69215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ts val="1200"/>
              </a:spcBef>
            </a:pPr>
            <a:r>
              <a:rPr lang="en-US" altLang="en-US" sz="2200" dirty="0">
                <a:latin typeface="Liberation Sans" panose="020B0604020202020204" pitchFamily="34" charset="0"/>
              </a:rPr>
              <a:t>Measure the income or operating success of a company for a given period of time. </a:t>
            </a:r>
          </a:p>
          <a:p>
            <a:pPr lvl="1" algn="l">
              <a:lnSpc>
                <a:spcPct val="125000"/>
              </a:lnSpc>
              <a:spcBef>
                <a:spcPts val="1200"/>
              </a:spcBef>
              <a:buClr>
                <a:srgbClr val="800000"/>
              </a:buClr>
              <a:buSzPct val="80000"/>
              <a:buFont typeface="Wingdings" pitchFamily="2" charset="2"/>
              <a:buChar char="u"/>
            </a:pPr>
            <a:r>
              <a:rPr lang="en-US" altLang="en-US" sz="2100" dirty="0">
                <a:latin typeface="Liberation Sans" panose="020B0604020202020204" pitchFamily="34" charset="0"/>
              </a:rPr>
              <a:t>Income affects the company’s ability to obtain debt and equity financing, their liquidity position, and their ability to grow.</a:t>
            </a:r>
          </a:p>
          <a:p>
            <a:pPr lvl="1" algn="just">
              <a:lnSpc>
                <a:spcPct val="125000"/>
              </a:lnSpc>
              <a:spcBef>
                <a:spcPts val="1200"/>
              </a:spcBef>
              <a:buClr>
                <a:srgbClr val="800000"/>
              </a:buClr>
              <a:buSzPct val="80000"/>
              <a:buFont typeface="Wingdings" pitchFamily="2" charset="2"/>
              <a:buChar char="u"/>
            </a:pPr>
            <a:r>
              <a:rPr lang="en-US" altLang="en-US" sz="2100" dirty="0">
                <a:latin typeface="Liberation Sans" panose="020B0604020202020204" pitchFamily="34" charset="0"/>
              </a:rPr>
              <a:t>Ratios include the </a:t>
            </a:r>
            <a:r>
              <a:rPr lang="en-US" altLang="en-US" b="1" dirty="0">
                <a:solidFill>
                  <a:srgbClr val="002060"/>
                </a:solidFill>
                <a:latin typeface="Liberation Sans" panose="020B0604020202020204" pitchFamily="34" charset="0"/>
              </a:rPr>
              <a:t>profit margin, asset turnover, return on assets, return on common stockholders’ equity, earnings per share, price-earnings ratio, and payout ratio.</a:t>
            </a:r>
            <a:endParaRPr lang="en-US" altLang="en-US" sz="2100" b="1" dirty="0">
              <a:solidFill>
                <a:srgbClr val="002060"/>
              </a:solidFill>
              <a:latin typeface="Liberation Sans" panose="020B0604020202020204" pitchFamily="34" charset="0"/>
            </a:endParaRPr>
          </a:p>
        </p:txBody>
      </p:sp>
      <p:sp>
        <p:nvSpPr>
          <p:cNvPr id="33796" name="Rectangle 7"/>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33797"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3798"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6048" name="Rectangle 16"/>
          <p:cNvSpPr>
            <a:spLocks noChangeArrowheads="1"/>
          </p:cNvSpPr>
          <p:nvPr/>
        </p:nvSpPr>
        <p:spPr bwMode="auto">
          <a:xfrm>
            <a:off x="447675" y="466725"/>
            <a:ext cx="3914775" cy="674687"/>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Balance Sheets</a:t>
            </a:r>
          </a:p>
        </p:txBody>
      </p:sp>
      <p:pic>
        <p:nvPicPr>
          <p:cNvPr id="34820" name="Picture 27"/>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pic>
        <p:nvPicPr>
          <p:cNvPr id="3482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5157788"/>
            <a:ext cx="3486150"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2819400" y="5158972"/>
            <a:ext cx="1809750" cy="40623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17" name="Rectangle 16"/>
          <p:cNvSpPr/>
          <p:nvPr/>
        </p:nvSpPr>
        <p:spPr bwMode="auto">
          <a:xfrm>
            <a:off x="2819400" y="5692372"/>
            <a:ext cx="1809750" cy="40623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18" name="Rectangle 17"/>
          <p:cNvSpPr/>
          <p:nvPr/>
        </p:nvSpPr>
        <p:spPr bwMode="auto">
          <a:xfrm>
            <a:off x="5105400" y="5441293"/>
            <a:ext cx="1123950" cy="369306"/>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pic>
        <p:nvPicPr>
          <p:cNvPr id="139269" name="Picture 5"/>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3622675"/>
            <a:ext cx="3902075"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7"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2"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14" name="Rectangle 13"/>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21" name="Picture 3"/>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1169668"/>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bwMode="auto">
          <a:xfrm>
            <a:off x="2630509"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3" name="Rectangle 22"/>
          <p:cNvSpPr/>
          <p:nvPr/>
        </p:nvSpPr>
        <p:spPr bwMode="auto">
          <a:xfrm>
            <a:off x="3557691"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9269"/>
                                        </p:tgtEl>
                                        <p:attrNameLst>
                                          <p:attrName>style.visibility</p:attrName>
                                        </p:attrNameLst>
                                      </p:cBhvr>
                                      <p:to>
                                        <p:strVal val="visible"/>
                                      </p:to>
                                    </p:set>
                                    <p:animEffect transition="in" filter="wipe(left)">
                                      <p:cBhvr>
                                        <p:cTn id="7" dur="500"/>
                                        <p:tgtEl>
                                          <p:spTgt spid="139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par>
                          <p:cTn id="18" fill="hold" nodeType="afterGroup">
                            <p:stCondLst>
                              <p:cond delay="500"/>
                            </p:stCondLst>
                            <p:childTnLst>
                              <p:par>
                                <p:cTn id="19" presetID="22" presetClass="exit" presetSubtype="8" fill="hold" grpId="0" nodeType="afterEffect">
                                  <p:stCondLst>
                                    <p:cond delay="0"/>
                                  </p:stCondLst>
                                  <p:childTnLst>
                                    <p:animEffect transition="out" filter="wipe(left)">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7010400" y="1751961"/>
            <a:ext cx="1752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18-17</a:t>
            </a:r>
            <a:endParaRPr lang="en-US" altLang="en-US" sz="1200" dirty="0">
              <a:latin typeface="Liberation Sans" panose="020B0604020202020204" pitchFamily="34" charset="0"/>
            </a:endParaRPr>
          </a:p>
        </p:txBody>
      </p:sp>
      <p:sp>
        <p:nvSpPr>
          <p:cNvPr id="35843" name="Rectangle 5"/>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35844"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5845" name="Rectangle 3"/>
          <p:cNvSpPr>
            <a:spLocks noChangeArrowheads="1"/>
          </p:cNvSpPr>
          <p:nvPr/>
        </p:nvSpPr>
        <p:spPr bwMode="auto">
          <a:xfrm>
            <a:off x="533400" y="1295400"/>
            <a:ext cx="5943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5. PROFIT MARGIN</a:t>
            </a:r>
          </a:p>
        </p:txBody>
      </p:sp>
      <p:sp>
        <p:nvSpPr>
          <p:cNvPr id="35846" name="Rectangle 9"/>
          <p:cNvSpPr>
            <a:spLocks noChangeArrowheads="1"/>
          </p:cNvSpPr>
          <p:nvPr/>
        </p:nvSpPr>
        <p:spPr bwMode="auto">
          <a:xfrm>
            <a:off x="609600" y="5299075"/>
            <a:ext cx="7620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Measures the percentage of each dollar of sales that results in net income.</a:t>
            </a:r>
          </a:p>
        </p:txBody>
      </p:sp>
      <p:sp>
        <p:nvSpPr>
          <p:cNvPr id="1223699" name="AutoShape 19"/>
          <p:cNvSpPr>
            <a:spLocks noChangeArrowheads="1"/>
          </p:cNvSpPr>
          <p:nvPr/>
        </p:nvSpPr>
        <p:spPr bwMode="auto">
          <a:xfrm>
            <a:off x="5257800" y="228600"/>
            <a:ext cx="35814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rgbClr val="FFFFFF"/>
                </a:solidFill>
                <a:effectLst>
                  <a:outerShdw blurRad="38100" dist="38100" dir="2700000" algn="tl">
                    <a:srgbClr val="000000"/>
                  </a:outerShdw>
                </a:effectLst>
                <a:latin typeface="Liberation Sans" panose="020B0604020202020204" pitchFamily="34" charset="0"/>
              </a:rPr>
              <a:t>Profitability Ratios</a:t>
            </a:r>
          </a:p>
        </p:txBody>
      </p:sp>
      <p:pic>
        <p:nvPicPr>
          <p:cNvPr id="35848" name="Picture 2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03238" y="2043113"/>
            <a:ext cx="8183562" cy="298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9"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330360" y="3234310"/>
            <a:ext cx="922020" cy="240872"/>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5959520" y="3231251"/>
            <a:ext cx="922020" cy="240872"/>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2012</a:t>
            </a:r>
          </a:p>
        </p:txBody>
      </p:sp>
      <p:sp>
        <p:nvSpPr>
          <p:cNvPr id="2" name="Rectangle 1"/>
          <p:cNvSpPr/>
          <p:nvPr/>
        </p:nvSpPr>
        <p:spPr bwMode="auto">
          <a:xfrm>
            <a:off x="6019800" y="4444863"/>
            <a:ext cx="685800" cy="277677"/>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5.3%</a:t>
            </a: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Horizontal Analysis</a:t>
            </a:r>
          </a:p>
        </p:txBody>
      </p:sp>
      <p:sp>
        <p:nvSpPr>
          <p:cNvPr id="1060869" name="Rectangle 5"/>
          <p:cNvSpPr>
            <a:spLocks noChangeArrowheads="1"/>
          </p:cNvSpPr>
          <p:nvPr/>
        </p:nvSpPr>
        <p:spPr bwMode="auto">
          <a:xfrm>
            <a:off x="533400" y="1295400"/>
            <a:ext cx="7924800" cy="422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spcBef>
                <a:spcPts val="1200"/>
              </a:spcBef>
              <a:defRPr/>
            </a:pPr>
            <a:r>
              <a:rPr lang="en-US" b="1" dirty="0">
                <a:solidFill>
                  <a:schemeClr val="tx2">
                    <a:lumMod val="75000"/>
                  </a:schemeClr>
                </a:solidFill>
                <a:latin typeface="Liberation Sans" panose="020B0604020202020204" pitchFamily="34" charset="0"/>
              </a:rPr>
              <a:t>Horizontal analysis</a:t>
            </a:r>
            <a:r>
              <a:rPr lang="en-US" sz="2300" dirty="0">
                <a:latin typeface="Liberation Sans" panose="020B0604020202020204" pitchFamily="34" charset="0"/>
              </a:rPr>
              <a:t>, also called </a:t>
            </a:r>
            <a:r>
              <a:rPr lang="en-US" sz="2300" b="1" dirty="0">
                <a:latin typeface="Liberation Sans" panose="020B0604020202020204" pitchFamily="34" charset="0"/>
              </a:rPr>
              <a:t>trend analysis</a:t>
            </a:r>
            <a:r>
              <a:rPr lang="en-US" sz="2300" dirty="0">
                <a:latin typeface="Liberation Sans" panose="020B0604020202020204" pitchFamily="34" charset="0"/>
              </a:rPr>
              <a:t>, is a technique for evaluating a series of financial statement data over a period of time. </a:t>
            </a:r>
          </a:p>
          <a:p>
            <a:pPr marL="692150" lvl="1" indent="-457200" algn="l">
              <a:lnSpc>
                <a:spcPct val="125000"/>
              </a:lnSpc>
              <a:spcBef>
                <a:spcPts val="1200"/>
              </a:spcBef>
              <a:buClr>
                <a:srgbClr val="800000"/>
              </a:buClr>
              <a:buSzPct val="80000"/>
              <a:buFont typeface="Wingdings" pitchFamily="2" charset="2"/>
              <a:buChar char="u"/>
              <a:defRPr/>
            </a:pPr>
            <a:r>
              <a:rPr lang="en-US" sz="2100" b="1" dirty="0">
                <a:latin typeface="Liberation Sans" panose="020B0604020202020204" pitchFamily="34" charset="0"/>
              </a:rPr>
              <a:t>Purpose</a:t>
            </a:r>
            <a:r>
              <a:rPr lang="en-US" sz="2100" dirty="0">
                <a:latin typeface="Liberation Sans" panose="020B0604020202020204" pitchFamily="34" charset="0"/>
              </a:rPr>
              <a:t> is to determine the increase or decrease.</a:t>
            </a:r>
          </a:p>
          <a:p>
            <a:pPr marL="692150" lvl="1" indent="-457200" algn="l">
              <a:lnSpc>
                <a:spcPct val="125000"/>
              </a:lnSpc>
              <a:spcBef>
                <a:spcPts val="1200"/>
              </a:spcBef>
              <a:buClr>
                <a:srgbClr val="800000"/>
              </a:buClr>
              <a:buSzPct val="80000"/>
              <a:buFont typeface="Wingdings" pitchFamily="2" charset="2"/>
              <a:buChar char="u"/>
              <a:defRPr/>
            </a:pPr>
            <a:r>
              <a:rPr lang="en-US" sz="2100" b="1" dirty="0">
                <a:latin typeface="Liberation Sans" panose="020B0604020202020204" pitchFamily="34" charset="0"/>
              </a:rPr>
              <a:t>Commonly applied to</a:t>
            </a:r>
            <a:r>
              <a:rPr lang="en-US" sz="2100" dirty="0">
                <a:latin typeface="Liberation Sans" panose="020B0604020202020204" pitchFamily="34" charset="0"/>
              </a:rPr>
              <a:t> the </a:t>
            </a:r>
          </a:p>
          <a:p>
            <a:pPr marL="1149350" lvl="2" indent="-457200" algn="l">
              <a:lnSpc>
                <a:spcPct val="125000"/>
              </a:lnSpc>
              <a:spcBef>
                <a:spcPts val="1200"/>
              </a:spcBef>
              <a:buClr>
                <a:srgbClr val="800000"/>
              </a:buClr>
              <a:buSzPct val="85000"/>
              <a:buFont typeface="Arial" panose="020B0604020202020204" pitchFamily="34" charset="0"/>
              <a:buChar char="►"/>
              <a:defRPr/>
            </a:pPr>
            <a:r>
              <a:rPr lang="en-US" sz="2100" dirty="0">
                <a:latin typeface="Liberation Sans" panose="020B0604020202020204" pitchFamily="34" charset="0"/>
              </a:rPr>
              <a:t>balance sheet, </a:t>
            </a:r>
          </a:p>
          <a:p>
            <a:pPr marL="1149350" lvl="2" indent="-457200" algn="l">
              <a:lnSpc>
                <a:spcPct val="125000"/>
              </a:lnSpc>
              <a:spcBef>
                <a:spcPts val="1200"/>
              </a:spcBef>
              <a:buClr>
                <a:srgbClr val="800000"/>
              </a:buClr>
              <a:buSzPct val="85000"/>
              <a:buFont typeface="Arial" panose="020B0604020202020204" pitchFamily="34" charset="0"/>
              <a:buChar char="►"/>
              <a:defRPr/>
            </a:pPr>
            <a:r>
              <a:rPr lang="en-US" sz="2100" dirty="0">
                <a:latin typeface="Liberation Sans" panose="020B0604020202020204" pitchFamily="34" charset="0"/>
              </a:rPr>
              <a:t>income statement, and </a:t>
            </a:r>
          </a:p>
          <a:p>
            <a:pPr marL="1149350" lvl="2" indent="-457200" algn="l">
              <a:lnSpc>
                <a:spcPct val="125000"/>
              </a:lnSpc>
              <a:spcBef>
                <a:spcPts val="1200"/>
              </a:spcBef>
              <a:buClr>
                <a:srgbClr val="800000"/>
              </a:buClr>
              <a:buSzPct val="85000"/>
              <a:buFont typeface="Arial" panose="020B0604020202020204" pitchFamily="34" charset="0"/>
              <a:buChar char="►"/>
              <a:defRPr/>
            </a:pPr>
            <a:r>
              <a:rPr lang="en-US" sz="2100" dirty="0">
                <a:latin typeface="Liberation Sans" panose="020B0604020202020204" pitchFamily="34" charset="0"/>
              </a:rPr>
              <a:t>statement of retained earnings.</a:t>
            </a:r>
          </a:p>
        </p:txBody>
      </p:sp>
      <p:sp>
        <p:nvSpPr>
          <p:cNvPr id="7172"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17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1</a:t>
            </a: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16"/>
          <p:cNvSpPr>
            <a:spLocks noChangeArrowheads="1"/>
          </p:cNvSpPr>
          <p:nvPr/>
        </p:nvSpPr>
        <p:spPr bwMode="auto">
          <a:xfrm>
            <a:off x="447675" y="466725"/>
            <a:ext cx="3914775" cy="674687"/>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Balance Sheets</a:t>
            </a:r>
          </a:p>
        </p:txBody>
      </p:sp>
      <p:pic>
        <p:nvPicPr>
          <p:cNvPr id="24"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169668"/>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bwMode="auto">
          <a:xfrm>
            <a:off x="2630509"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6" name="Rectangle 25"/>
          <p:cNvSpPr/>
          <p:nvPr/>
        </p:nvSpPr>
        <p:spPr bwMode="auto">
          <a:xfrm>
            <a:off x="3557691"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3686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105400"/>
            <a:ext cx="5078413" cy="12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9"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36870" name="Picture 27"/>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pic>
        <p:nvPicPr>
          <p:cNvPr id="140292" name="Picture 4"/>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3692525"/>
            <a:ext cx="8229600"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bwMode="auto">
          <a:xfrm>
            <a:off x="2914650" y="5038685"/>
            <a:ext cx="1809750" cy="369306"/>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0" name="Rectangle 19"/>
          <p:cNvSpPr/>
          <p:nvPr/>
        </p:nvSpPr>
        <p:spPr bwMode="auto">
          <a:xfrm>
            <a:off x="2057400" y="5506984"/>
            <a:ext cx="3429000" cy="335733"/>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1" name="Rectangle 20"/>
          <p:cNvSpPr/>
          <p:nvPr/>
        </p:nvSpPr>
        <p:spPr bwMode="auto">
          <a:xfrm>
            <a:off x="2057400" y="6018800"/>
            <a:ext cx="3429000" cy="30521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2" name="Rectangle 21"/>
          <p:cNvSpPr/>
          <p:nvPr/>
        </p:nvSpPr>
        <p:spPr bwMode="auto">
          <a:xfrm>
            <a:off x="5867400" y="5310775"/>
            <a:ext cx="1714500" cy="30521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36877"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4"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17" name="Rectangle 16"/>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0292"/>
                                        </p:tgtEl>
                                        <p:attrNameLst>
                                          <p:attrName>style.visibility</p:attrName>
                                        </p:attrNameLst>
                                      </p:cBhvr>
                                      <p:to>
                                        <p:strVal val="visible"/>
                                      </p:to>
                                    </p:set>
                                    <p:animEffect transition="in" filter="wipe(left)">
                                      <p:cBhvr>
                                        <p:cTn id="7" dur="500"/>
                                        <p:tgtEl>
                                          <p:spTgt spid="140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par>
                          <p:cTn id="23" fill="hold" nodeType="afterGroup">
                            <p:stCondLst>
                              <p:cond delay="500"/>
                            </p:stCondLst>
                            <p:childTnLst>
                              <p:par>
                                <p:cTn id="24" presetID="22" presetClass="exit" presetSubtype="8" fill="hold" grpId="0" nodeType="afterEffect">
                                  <p:stCondLst>
                                    <p:cond delay="0"/>
                                  </p:stCondLst>
                                  <p:childTnLst>
                                    <p:animEffect transition="out" filter="wipe(left)">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7010400" y="1751961"/>
            <a:ext cx="1752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18-18</a:t>
            </a:r>
            <a:endParaRPr lang="en-US" altLang="en-US" sz="1200" dirty="0">
              <a:latin typeface="Liberation Sans" panose="020B0604020202020204" pitchFamily="34" charset="0"/>
            </a:endParaRPr>
          </a:p>
        </p:txBody>
      </p:sp>
      <p:sp>
        <p:nvSpPr>
          <p:cNvPr id="37891" name="Rectangle 5"/>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37892"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7893" name="Rectangle 3"/>
          <p:cNvSpPr>
            <a:spLocks noChangeArrowheads="1"/>
          </p:cNvSpPr>
          <p:nvPr/>
        </p:nvSpPr>
        <p:spPr bwMode="auto">
          <a:xfrm>
            <a:off x="533400" y="1295400"/>
            <a:ext cx="5943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6. ASSET TURNOVER</a:t>
            </a:r>
          </a:p>
        </p:txBody>
      </p:sp>
      <p:sp>
        <p:nvSpPr>
          <p:cNvPr id="37894" name="Rectangle 9"/>
          <p:cNvSpPr>
            <a:spLocks noChangeArrowheads="1"/>
          </p:cNvSpPr>
          <p:nvPr/>
        </p:nvSpPr>
        <p:spPr bwMode="auto">
          <a:xfrm>
            <a:off x="609600" y="5562600"/>
            <a:ext cx="80772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Measures how efficiently a company uses its assets to generate sales.</a:t>
            </a:r>
          </a:p>
        </p:txBody>
      </p:sp>
      <p:sp>
        <p:nvSpPr>
          <p:cNvPr id="1225744" name="AutoShape 16"/>
          <p:cNvSpPr>
            <a:spLocks noChangeArrowheads="1"/>
          </p:cNvSpPr>
          <p:nvPr/>
        </p:nvSpPr>
        <p:spPr bwMode="auto">
          <a:xfrm>
            <a:off x="5257800" y="228600"/>
            <a:ext cx="35814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rgbClr val="FFFFFF"/>
                </a:solidFill>
                <a:effectLst>
                  <a:outerShdw blurRad="38100" dist="38100" dir="2700000" algn="tl">
                    <a:srgbClr val="000000"/>
                  </a:outerShdw>
                </a:effectLst>
                <a:latin typeface="Liberation Sans" panose="020B0604020202020204" pitchFamily="34" charset="0"/>
              </a:rPr>
              <a:t>Profitability Ratios</a:t>
            </a:r>
          </a:p>
        </p:txBody>
      </p:sp>
      <p:pic>
        <p:nvPicPr>
          <p:cNvPr id="37896" name="Picture 17"/>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03238" y="2057400"/>
            <a:ext cx="8183562" cy="328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7"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193880" y="3222267"/>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6082352" y="3219208"/>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5776372" y="4739431"/>
            <a:ext cx="1336432" cy="335989"/>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1.3 times</a:t>
            </a:r>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16"/>
          <p:cNvSpPr>
            <a:spLocks noChangeArrowheads="1"/>
          </p:cNvSpPr>
          <p:nvPr/>
        </p:nvSpPr>
        <p:spPr bwMode="auto">
          <a:xfrm>
            <a:off x="447675" y="466725"/>
            <a:ext cx="3914775" cy="674687"/>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Balance Sheets</a:t>
            </a:r>
          </a:p>
        </p:txBody>
      </p:sp>
      <p:pic>
        <p:nvPicPr>
          <p:cNvPr id="24"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169668"/>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bwMode="auto">
          <a:xfrm>
            <a:off x="2630509"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6" name="Rectangle 25"/>
          <p:cNvSpPr/>
          <p:nvPr/>
        </p:nvSpPr>
        <p:spPr bwMode="auto">
          <a:xfrm>
            <a:off x="3557691"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389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914900"/>
            <a:ext cx="620395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38918" name="Picture 27"/>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sp>
        <p:nvSpPr>
          <p:cNvPr id="19" name="Rectangle 18"/>
          <p:cNvSpPr/>
          <p:nvPr/>
        </p:nvSpPr>
        <p:spPr bwMode="auto">
          <a:xfrm>
            <a:off x="2914650" y="4944020"/>
            <a:ext cx="1809750" cy="40623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0" name="Rectangle 19"/>
          <p:cNvSpPr/>
          <p:nvPr/>
        </p:nvSpPr>
        <p:spPr bwMode="auto">
          <a:xfrm>
            <a:off x="1676400" y="5544789"/>
            <a:ext cx="4419600" cy="369306"/>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1" name="Rectangle 20"/>
          <p:cNvSpPr/>
          <p:nvPr/>
        </p:nvSpPr>
        <p:spPr bwMode="auto">
          <a:xfrm>
            <a:off x="1676400" y="6062953"/>
            <a:ext cx="4572000" cy="369306"/>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2" name="Rectangle 21"/>
          <p:cNvSpPr/>
          <p:nvPr/>
        </p:nvSpPr>
        <p:spPr bwMode="auto">
          <a:xfrm>
            <a:off x="6667500" y="5258388"/>
            <a:ext cx="1714500" cy="30521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pic>
        <p:nvPicPr>
          <p:cNvPr id="141316" name="Picture 4"/>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3986213"/>
            <a:ext cx="3905250" cy="81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5"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4"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17" name="Rectangle 16"/>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animEffect transition="in" filter="wipe(left)">
                                      <p:cBhvr>
                                        <p:cTn id="7" dur="500"/>
                                        <p:tgtEl>
                                          <p:spTgt spid="1413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par>
                          <p:cTn id="23" fill="hold" nodeType="afterGroup">
                            <p:stCondLst>
                              <p:cond delay="500"/>
                            </p:stCondLst>
                            <p:childTnLst>
                              <p:par>
                                <p:cTn id="24" presetID="22" presetClass="exit" presetSubtype="8" fill="hold" grpId="0" nodeType="afterEffect">
                                  <p:stCondLst>
                                    <p:cond delay="0"/>
                                  </p:stCondLst>
                                  <p:childTnLst>
                                    <p:animEffect transition="out" filter="wipe(left)">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39939"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9940" name="Rectangle 3"/>
          <p:cNvSpPr>
            <a:spLocks noChangeArrowheads="1"/>
          </p:cNvSpPr>
          <p:nvPr/>
        </p:nvSpPr>
        <p:spPr bwMode="auto">
          <a:xfrm>
            <a:off x="533400" y="1295400"/>
            <a:ext cx="5943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7. RETURN ON ASSETS</a:t>
            </a:r>
          </a:p>
        </p:txBody>
      </p:sp>
      <p:sp>
        <p:nvSpPr>
          <p:cNvPr id="39941" name="Rectangle 8"/>
          <p:cNvSpPr>
            <a:spLocks noChangeArrowheads="1"/>
          </p:cNvSpPr>
          <p:nvPr/>
        </p:nvSpPr>
        <p:spPr bwMode="auto">
          <a:xfrm>
            <a:off x="609600" y="5562600"/>
            <a:ext cx="80772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An overall measure of profitability.</a:t>
            </a:r>
          </a:p>
        </p:txBody>
      </p:sp>
      <p:sp>
        <p:nvSpPr>
          <p:cNvPr id="1227790" name="AutoShape 14"/>
          <p:cNvSpPr>
            <a:spLocks noChangeArrowheads="1"/>
          </p:cNvSpPr>
          <p:nvPr/>
        </p:nvSpPr>
        <p:spPr bwMode="auto">
          <a:xfrm>
            <a:off x="5257800" y="228600"/>
            <a:ext cx="35814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rgbClr val="FFFFFF"/>
                </a:solidFill>
                <a:effectLst>
                  <a:outerShdw blurRad="38100" dist="38100" dir="2700000" algn="tl">
                    <a:srgbClr val="000000"/>
                  </a:outerShdw>
                </a:effectLst>
                <a:latin typeface="Liberation Sans" panose="020B0604020202020204" pitchFamily="34" charset="0"/>
              </a:rPr>
              <a:t>Profitability Ratios</a:t>
            </a:r>
          </a:p>
        </p:txBody>
      </p:sp>
      <p:sp>
        <p:nvSpPr>
          <p:cNvPr id="39943" name="Rectangle 4"/>
          <p:cNvSpPr>
            <a:spLocks noChangeArrowheads="1"/>
          </p:cNvSpPr>
          <p:nvPr/>
        </p:nvSpPr>
        <p:spPr bwMode="auto">
          <a:xfrm>
            <a:off x="7010400" y="1751961"/>
            <a:ext cx="1752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18-19</a:t>
            </a:r>
            <a:endParaRPr lang="en-US" altLang="en-US" sz="1200" dirty="0">
              <a:latin typeface="Liberation Sans" panose="020B0604020202020204" pitchFamily="34" charset="0"/>
            </a:endParaRPr>
          </a:p>
        </p:txBody>
      </p:sp>
      <p:pic>
        <p:nvPicPr>
          <p:cNvPr id="39944" name="Picture 1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01650" y="2057400"/>
            <a:ext cx="818515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5"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098344" y="3222267"/>
            <a:ext cx="922020" cy="264959"/>
          </a:xfrm>
          <a:prstGeom prst="rect">
            <a:avLst/>
          </a:prstGeom>
          <a:solidFill>
            <a:schemeClr val="accent3"/>
          </a:solidFill>
          <a:ln>
            <a:noFill/>
          </a:ln>
          <a:effectLst/>
        </p:spPr>
        <p:txBody>
          <a:bodyPr lIns="90488" tIns="44450" rIns="90488" bIns="44450" rtlCol="0" anchor="ctr">
            <a:spAutoFit/>
          </a:bodyPr>
          <a:lstStyle/>
          <a:p>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6177888" y="3219208"/>
            <a:ext cx="922020" cy="264959"/>
          </a:xfrm>
          <a:prstGeom prst="rect">
            <a:avLst/>
          </a:prstGeom>
          <a:solidFill>
            <a:schemeClr val="accent3"/>
          </a:solidFill>
          <a:ln>
            <a:noFill/>
          </a:ln>
          <a:effectLst/>
        </p:spPr>
        <p:txBody>
          <a:bodyPr lIns="90488" tIns="44450" rIns="90488" bIns="44450" rtlCol="0" anchor="ctr">
            <a:spAutoFit/>
          </a:bodyPr>
          <a:lstStyle/>
          <a:p>
            <a:r>
              <a:rPr lang="en-US" sz="15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5912852" y="4739431"/>
            <a:ext cx="1336432" cy="335989"/>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7.0%</a:t>
            </a:r>
          </a:p>
        </p:txBody>
      </p:sp>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16"/>
          <p:cNvSpPr>
            <a:spLocks noChangeArrowheads="1"/>
          </p:cNvSpPr>
          <p:nvPr/>
        </p:nvSpPr>
        <p:spPr bwMode="auto">
          <a:xfrm>
            <a:off x="447675" y="466725"/>
            <a:ext cx="3914775" cy="674687"/>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Balance Sheets</a:t>
            </a:r>
          </a:p>
        </p:txBody>
      </p:sp>
      <p:pic>
        <p:nvPicPr>
          <p:cNvPr id="24"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169668"/>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bwMode="auto">
          <a:xfrm>
            <a:off x="2630509"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6" name="Rectangle 25"/>
          <p:cNvSpPr/>
          <p:nvPr/>
        </p:nvSpPr>
        <p:spPr bwMode="auto">
          <a:xfrm>
            <a:off x="3557691"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4096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959350"/>
            <a:ext cx="5810250" cy="159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5"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40966" name="Picture 27"/>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sp>
        <p:nvSpPr>
          <p:cNvPr id="19" name="Rectangle 18"/>
          <p:cNvSpPr/>
          <p:nvPr/>
        </p:nvSpPr>
        <p:spPr bwMode="auto">
          <a:xfrm>
            <a:off x="2914650" y="5025037"/>
            <a:ext cx="1809750" cy="369306"/>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0" name="Rectangle 19"/>
          <p:cNvSpPr/>
          <p:nvPr/>
        </p:nvSpPr>
        <p:spPr bwMode="auto">
          <a:xfrm>
            <a:off x="1676400" y="5526324"/>
            <a:ext cx="4419600" cy="40623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1" name="Rectangle 20"/>
          <p:cNvSpPr/>
          <p:nvPr/>
        </p:nvSpPr>
        <p:spPr bwMode="auto">
          <a:xfrm>
            <a:off x="1676400" y="6071784"/>
            <a:ext cx="4572000" cy="40623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2" name="Rectangle 21"/>
          <p:cNvSpPr/>
          <p:nvPr/>
        </p:nvSpPr>
        <p:spPr bwMode="auto">
          <a:xfrm>
            <a:off x="6362700" y="5258388"/>
            <a:ext cx="1714500" cy="30521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pic>
        <p:nvPicPr>
          <p:cNvPr id="142338" name="Picture 2"/>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2209800"/>
            <a:ext cx="8242300"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7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4"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17" name="Rectangle 16"/>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2338"/>
                                        </p:tgtEl>
                                        <p:attrNameLst>
                                          <p:attrName>style.visibility</p:attrName>
                                        </p:attrNameLst>
                                      </p:cBhvr>
                                      <p:to>
                                        <p:strVal val="visible"/>
                                      </p:to>
                                    </p:set>
                                    <p:animEffect transition="in" filter="wipe(left)">
                                      <p:cBhvr>
                                        <p:cTn id="7" dur="500"/>
                                        <p:tgtEl>
                                          <p:spTgt spid="142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par>
                          <p:cTn id="23" fill="hold" nodeType="afterGroup">
                            <p:stCondLst>
                              <p:cond delay="500"/>
                            </p:stCondLst>
                            <p:childTnLst>
                              <p:par>
                                <p:cTn id="24" presetID="22" presetClass="exit" presetSubtype="8" fill="hold" grpId="0" nodeType="afterEffect">
                                  <p:stCondLst>
                                    <p:cond delay="0"/>
                                  </p:stCondLst>
                                  <p:childTnLst>
                                    <p:animEffect transition="out" filter="wipe(left)">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41987"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1988" name="Rectangle 3"/>
          <p:cNvSpPr>
            <a:spLocks noChangeArrowheads="1"/>
          </p:cNvSpPr>
          <p:nvPr/>
        </p:nvSpPr>
        <p:spPr bwMode="auto">
          <a:xfrm>
            <a:off x="533400" y="1129352"/>
            <a:ext cx="739140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8. RETURN ON COMMON STOCKHOLDERS’ EQUITY</a:t>
            </a:r>
          </a:p>
        </p:txBody>
      </p:sp>
      <p:sp>
        <p:nvSpPr>
          <p:cNvPr id="41989" name="Rectangle 7"/>
          <p:cNvSpPr>
            <a:spLocks noChangeArrowheads="1"/>
          </p:cNvSpPr>
          <p:nvPr/>
        </p:nvSpPr>
        <p:spPr bwMode="auto">
          <a:xfrm>
            <a:off x="609600" y="5562600"/>
            <a:ext cx="80772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Shows how many dollars of net income the company earned for each dollar invested by the owners.</a:t>
            </a:r>
          </a:p>
        </p:txBody>
      </p:sp>
      <p:sp>
        <p:nvSpPr>
          <p:cNvPr id="1229837" name="AutoShape 13"/>
          <p:cNvSpPr>
            <a:spLocks noChangeArrowheads="1"/>
          </p:cNvSpPr>
          <p:nvPr/>
        </p:nvSpPr>
        <p:spPr bwMode="auto">
          <a:xfrm>
            <a:off x="5257800" y="228600"/>
            <a:ext cx="35814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rgbClr val="FFFFFF"/>
                </a:solidFill>
                <a:effectLst>
                  <a:outerShdw blurRad="38100" dist="38100" dir="2700000" algn="tl">
                    <a:srgbClr val="000000"/>
                  </a:outerShdw>
                </a:effectLst>
                <a:latin typeface="Liberation Sans" panose="020B0604020202020204" pitchFamily="34" charset="0"/>
              </a:rPr>
              <a:t>Profitability Ratios</a:t>
            </a:r>
          </a:p>
        </p:txBody>
      </p:sp>
      <p:sp>
        <p:nvSpPr>
          <p:cNvPr id="41991" name="Rectangle 4"/>
          <p:cNvSpPr>
            <a:spLocks noChangeArrowheads="1"/>
          </p:cNvSpPr>
          <p:nvPr/>
        </p:nvSpPr>
        <p:spPr bwMode="auto">
          <a:xfrm>
            <a:off x="7010400" y="1817048"/>
            <a:ext cx="1752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18-20</a:t>
            </a:r>
            <a:endParaRPr lang="en-US" altLang="en-US" sz="1200" dirty="0">
              <a:latin typeface="Liberation Sans" panose="020B0604020202020204" pitchFamily="34" charset="0"/>
            </a:endParaRPr>
          </a:p>
        </p:txBody>
      </p:sp>
      <p:pic>
        <p:nvPicPr>
          <p:cNvPr id="41992" name="Picture 1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23875" y="2122488"/>
            <a:ext cx="8162925" cy="328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9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193880" y="3276859"/>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6136944" y="3273800"/>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5997146" y="4808504"/>
            <a:ext cx="1104489" cy="252434"/>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24.2%</a:t>
            </a:r>
          </a:p>
        </p:txBody>
      </p:sp>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43011"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3012" name="Rectangle 3"/>
          <p:cNvSpPr>
            <a:spLocks noChangeArrowheads="1"/>
          </p:cNvSpPr>
          <p:nvPr/>
        </p:nvSpPr>
        <p:spPr bwMode="auto">
          <a:xfrm>
            <a:off x="533400" y="1295400"/>
            <a:ext cx="7391400" cy="1538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ts val="1800"/>
              </a:spcBef>
              <a:buSzPct val="80000"/>
            </a:pPr>
            <a:r>
              <a:rPr lang="en-US" altLang="en-US" sz="2700" b="1" dirty="0">
                <a:latin typeface="Liberation Sans" panose="020B0604020202020204" pitchFamily="34" charset="0"/>
              </a:rPr>
              <a:t>8. RETURN ON COMMON STOCKHOLDERS’ EQUITY</a:t>
            </a:r>
          </a:p>
          <a:p>
            <a:pPr algn="l">
              <a:spcBef>
                <a:spcPts val="1800"/>
              </a:spcBef>
              <a:buSzPct val="80000"/>
            </a:pPr>
            <a:r>
              <a:rPr lang="en-US" altLang="en-US" sz="2500" b="1" dirty="0">
                <a:latin typeface="Liberation Sans" panose="020B0604020202020204" pitchFamily="34" charset="0"/>
              </a:rPr>
              <a:t>With Preferred Stock</a:t>
            </a:r>
          </a:p>
        </p:txBody>
      </p:sp>
      <p:sp>
        <p:nvSpPr>
          <p:cNvPr id="38917" name="Rectangle 7"/>
          <p:cNvSpPr>
            <a:spLocks noChangeArrowheads="1"/>
          </p:cNvSpPr>
          <p:nvPr/>
        </p:nvSpPr>
        <p:spPr bwMode="auto">
          <a:xfrm>
            <a:off x="533400" y="2933700"/>
            <a:ext cx="8077200"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682625" lvl="1" indent="-450850" algn="l">
              <a:lnSpc>
                <a:spcPct val="125000"/>
              </a:lnSpc>
              <a:spcBef>
                <a:spcPts val="1200"/>
              </a:spcBef>
              <a:buClr>
                <a:schemeClr val="accent6">
                  <a:lumMod val="50000"/>
                </a:schemeClr>
              </a:buClr>
              <a:buSzPct val="85000"/>
              <a:buFont typeface="Wingdings" panose="05000000000000000000" pitchFamily="2" charset="2"/>
              <a:buChar char="u"/>
              <a:defRPr/>
            </a:pPr>
            <a:r>
              <a:rPr lang="en-US" sz="2100" dirty="0">
                <a:latin typeface="Liberation Sans" panose="020B0604020202020204" pitchFamily="34" charset="0"/>
              </a:rPr>
              <a:t>Deduct preferred dividend requirements from net income. </a:t>
            </a:r>
          </a:p>
        </p:txBody>
      </p:sp>
      <p:sp>
        <p:nvSpPr>
          <p:cNvPr id="1229837" name="AutoShape 13"/>
          <p:cNvSpPr>
            <a:spLocks noChangeArrowheads="1"/>
          </p:cNvSpPr>
          <p:nvPr/>
        </p:nvSpPr>
        <p:spPr bwMode="auto">
          <a:xfrm>
            <a:off x="5257800" y="228600"/>
            <a:ext cx="35814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rgbClr val="FFFFFF"/>
                </a:solidFill>
                <a:effectLst>
                  <a:outerShdw blurRad="38100" dist="38100" dir="2700000" algn="tl">
                    <a:srgbClr val="000000"/>
                  </a:outerShdw>
                </a:effectLst>
                <a:latin typeface="Liberation Sans" panose="020B0604020202020204" pitchFamily="34" charset="0"/>
              </a:rPr>
              <a:t>Profitability Ratios</a:t>
            </a:r>
          </a:p>
        </p:txBody>
      </p:sp>
      <p:sp>
        <p:nvSpPr>
          <p:cNvPr id="43015"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4301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47700" y="4381500"/>
            <a:ext cx="78867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2" name="Rectangle 1"/>
          <p:cNvSpPr/>
          <p:nvPr/>
        </p:nvSpPr>
        <p:spPr>
          <a:xfrm>
            <a:off x="6172200" y="3695700"/>
            <a:ext cx="2514600" cy="646113"/>
          </a:xfrm>
          <a:prstGeom prst="rect">
            <a:avLst/>
          </a:prstGeom>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b="1" dirty="0">
                <a:latin typeface="Liberation Sans" panose="020B0604020202020204" pitchFamily="34" charset="0"/>
              </a:rPr>
              <a:t>Illustration 18-21</a:t>
            </a:r>
          </a:p>
          <a:p>
            <a:pPr algn="l"/>
            <a:r>
              <a:rPr lang="en-US" altLang="en-US" sz="1200" dirty="0">
                <a:latin typeface="Liberation Sans" panose="020B0604020202020204" pitchFamily="34" charset="0"/>
              </a:rPr>
              <a:t>Return on common stockholders’</a:t>
            </a:r>
          </a:p>
          <a:p>
            <a:pPr algn="l"/>
            <a:r>
              <a:rPr lang="en-US" altLang="en-US" sz="1200" dirty="0">
                <a:latin typeface="Liberation Sans" panose="020B0604020202020204" pitchFamily="34" charset="0"/>
              </a:rPr>
              <a:t>equity with preferred stock</a:t>
            </a:r>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6"/>
          <p:cNvSpPr>
            <a:spLocks noChangeArrowheads="1"/>
          </p:cNvSpPr>
          <p:nvPr/>
        </p:nvSpPr>
        <p:spPr bwMode="auto">
          <a:xfrm>
            <a:off x="447675" y="466725"/>
            <a:ext cx="3914775" cy="674687"/>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Balance Sheets</a:t>
            </a:r>
          </a:p>
        </p:txBody>
      </p:sp>
      <p:pic>
        <p:nvPicPr>
          <p:cNvPr id="20"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169668"/>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bwMode="auto">
          <a:xfrm>
            <a:off x="2630509"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4" name="Rectangle 23"/>
          <p:cNvSpPr/>
          <p:nvPr/>
        </p:nvSpPr>
        <p:spPr bwMode="auto">
          <a:xfrm>
            <a:off x="3557691"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3993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4675" y="4949825"/>
            <a:ext cx="5394325"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7"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44038" name="Picture 27"/>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sp>
        <p:nvSpPr>
          <p:cNvPr id="19" name="Rectangle 18"/>
          <p:cNvSpPr/>
          <p:nvPr/>
        </p:nvSpPr>
        <p:spPr bwMode="auto">
          <a:xfrm>
            <a:off x="2914650" y="4979276"/>
            <a:ext cx="1809750" cy="40623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1" name="Rectangle 20"/>
          <p:cNvSpPr/>
          <p:nvPr/>
        </p:nvSpPr>
        <p:spPr bwMode="auto">
          <a:xfrm>
            <a:off x="1676400" y="6100376"/>
            <a:ext cx="4572000" cy="446861"/>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2" name="Rectangle 21"/>
          <p:cNvSpPr/>
          <p:nvPr/>
        </p:nvSpPr>
        <p:spPr bwMode="auto">
          <a:xfrm>
            <a:off x="6096000" y="5243180"/>
            <a:ext cx="1714500" cy="446861"/>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pic>
        <p:nvPicPr>
          <p:cNvPr id="143362" name="Picture 2"/>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2209800"/>
            <a:ext cx="8242300"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44"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3"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15" name="Rectangle 14"/>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3362"/>
                                        </p:tgtEl>
                                        <p:attrNameLst>
                                          <p:attrName>style.visibility</p:attrName>
                                        </p:attrNameLst>
                                      </p:cBhvr>
                                      <p:to>
                                        <p:strVal val="visible"/>
                                      </p:to>
                                    </p:set>
                                    <p:animEffect transition="in" filter="wipe(left)">
                                      <p:cBhvr>
                                        <p:cTn id="7" dur="500"/>
                                        <p:tgtEl>
                                          <p:spTgt spid="14336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9938"/>
                                        </p:tgtEl>
                                        <p:attrNameLst>
                                          <p:attrName>style.visibility</p:attrName>
                                        </p:attrNameLst>
                                      </p:cBhvr>
                                      <p:to>
                                        <p:strVal val="visible"/>
                                      </p:to>
                                    </p:set>
                                    <p:animEffect transition="in" filter="wipe(left)">
                                      <p:cBhvr>
                                        <p:cTn id="11" dur="500"/>
                                        <p:tgtEl>
                                          <p:spTgt spid="3993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xit" presetSubtype="8" fill="hold" grpId="0" nodeType="clickEffect">
                                  <p:stCondLst>
                                    <p:cond delay="0"/>
                                  </p:stCondLst>
                                  <p:childTnLst>
                                    <p:animEffect transition="out" filter="wipe(left)">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xit" presetSubtype="8" fill="hold" grpId="0" nodeType="clickEffect">
                                  <p:stCondLst>
                                    <p:cond delay="0"/>
                                  </p:stCondLst>
                                  <p:childTnLst>
                                    <p:animEffect transition="out" filter="wipe(left)">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par>
                          <p:cTn id="22" fill="hold" nodeType="afterGroup">
                            <p:stCondLst>
                              <p:cond delay="500"/>
                            </p:stCondLst>
                            <p:childTnLst>
                              <p:par>
                                <p:cTn id="23" presetID="22" presetClass="exit" presetSubtype="8" fill="hold" grpId="0" nodeType="afterEffect">
                                  <p:stCondLst>
                                    <p:cond delay="0"/>
                                  </p:stCondLst>
                                  <p:childTnLst>
                                    <p:animEffect transition="out" filter="wipe(left)">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45059"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5060" name="Rectangle 3"/>
          <p:cNvSpPr>
            <a:spLocks noChangeArrowheads="1"/>
          </p:cNvSpPr>
          <p:nvPr/>
        </p:nvSpPr>
        <p:spPr bwMode="auto">
          <a:xfrm>
            <a:off x="533400" y="1295400"/>
            <a:ext cx="7391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9. EARNINGS PER SHARE (EPS)</a:t>
            </a:r>
          </a:p>
        </p:txBody>
      </p:sp>
      <p:sp>
        <p:nvSpPr>
          <p:cNvPr id="45061" name="Rectangle 7"/>
          <p:cNvSpPr>
            <a:spLocks noChangeArrowheads="1"/>
          </p:cNvSpPr>
          <p:nvPr/>
        </p:nvSpPr>
        <p:spPr bwMode="auto">
          <a:xfrm>
            <a:off x="609600" y="5029200"/>
            <a:ext cx="80772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A measure of the net income earned on each share of common stock.</a:t>
            </a:r>
          </a:p>
        </p:txBody>
      </p:sp>
      <p:sp>
        <p:nvSpPr>
          <p:cNvPr id="1231884" name="AutoShape 12"/>
          <p:cNvSpPr>
            <a:spLocks noChangeArrowheads="1"/>
          </p:cNvSpPr>
          <p:nvPr/>
        </p:nvSpPr>
        <p:spPr bwMode="auto">
          <a:xfrm>
            <a:off x="5257800" y="228600"/>
            <a:ext cx="35814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rgbClr val="FFFFFF"/>
                </a:solidFill>
                <a:effectLst>
                  <a:outerShdw blurRad="38100" dist="38100" dir="2700000" algn="tl">
                    <a:srgbClr val="000000"/>
                  </a:outerShdw>
                </a:effectLst>
                <a:latin typeface="Liberation Sans" panose="020B0604020202020204" pitchFamily="34" charset="0"/>
              </a:rPr>
              <a:t>Profitability Ratios</a:t>
            </a:r>
          </a:p>
        </p:txBody>
      </p:sp>
      <p:sp>
        <p:nvSpPr>
          <p:cNvPr id="45063" name="Rectangle 4"/>
          <p:cNvSpPr>
            <a:spLocks noChangeArrowheads="1"/>
          </p:cNvSpPr>
          <p:nvPr/>
        </p:nvSpPr>
        <p:spPr bwMode="auto">
          <a:xfrm>
            <a:off x="6983104" y="1787525"/>
            <a:ext cx="1752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18-22</a:t>
            </a:r>
            <a:endParaRPr lang="en-US" altLang="en-US" sz="1200" dirty="0">
              <a:latin typeface="Liberation Sans" panose="020B0604020202020204" pitchFamily="34" charset="0"/>
            </a:endParaRPr>
          </a:p>
        </p:txBody>
      </p:sp>
      <p:pic>
        <p:nvPicPr>
          <p:cNvPr id="45064" name="Picture 1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04825" y="2106613"/>
            <a:ext cx="8181975" cy="269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5"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1989160" y="3276859"/>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6778400" y="3273800"/>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2012</a:t>
            </a:r>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a:spLocks noChangeArrowheads="1"/>
          </p:cNvSpPr>
          <p:nvPr/>
        </p:nvSpPr>
        <p:spPr bwMode="auto">
          <a:xfrm>
            <a:off x="447675" y="466725"/>
            <a:ext cx="3914775" cy="674687"/>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Balance Sheets</a:t>
            </a:r>
          </a:p>
        </p:txBody>
      </p:sp>
      <p:pic>
        <p:nvPicPr>
          <p:cNvPr id="18"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169668"/>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bwMode="auto">
          <a:xfrm>
            <a:off x="2630509"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0" name="Rectangle 19"/>
          <p:cNvSpPr/>
          <p:nvPr/>
        </p:nvSpPr>
        <p:spPr bwMode="auto">
          <a:xfrm>
            <a:off x="3557691"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4198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5029200"/>
            <a:ext cx="44577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5"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46086" name="Picture 27"/>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sp>
        <p:nvSpPr>
          <p:cNvPr id="21" name="Rectangle 20"/>
          <p:cNvSpPr/>
          <p:nvPr/>
        </p:nvSpPr>
        <p:spPr bwMode="auto">
          <a:xfrm>
            <a:off x="2057400" y="5748655"/>
            <a:ext cx="1676400" cy="54070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2" name="Rectangle 21"/>
          <p:cNvSpPr/>
          <p:nvPr/>
        </p:nvSpPr>
        <p:spPr bwMode="auto">
          <a:xfrm>
            <a:off x="4359275" y="5422828"/>
            <a:ext cx="2422525" cy="40623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pic>
        <p:nvPicPr>
          <p:cNvPr id="144386" name="Picture 2"/>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6725" y="3548063"/>
            <a:ext cx="8232775"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91"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2"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14" name="Rectangle 13"/>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wipe(left)">
                                      <p:cBhvr>
                                        <p:cTn id="7" dur="500"/>
                                        <p:tgtEl>
                                          <p:spTgt spid="14438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1986"/>
                                        </p:tgtEl>
                                        <p:attrNameLst>
                                          <p:attrName>style.visibility</p:attrName>
                                        </p:attrNameLst>
                                      </p:cBhvr>
                                      <p:to>
                                        <p:strVal val="visible"/>
                                      </p:to>
                                    </p:set>
                                    <p:animEffect transition="in" filter="wipe(left)">
                                      <p:cBhvr>
                                        <p:cTn id="11" dur="500"/>
                                        <p:tgtEl>
                                          <p:spTgt spid="419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xit" presetSubtype="8" fill="hold" grpId="0" nodeType="clickEffect">
                                  <p:stCondLst>
                                    <p:cond delay="0"/>
                                  </p:stCondLst>
                                  <p:childTnLst>
                                    <p:animEffect transition="out" filter="wipe(left)">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childTnLst>
                          </p:cTn>
                        </p:par>
                        <p:par>
                          <p:cTn id="17" fill="hold" nodeType="afterGroup">
                            <p:stCondLst>
                              <p:cond delay="500"/>
                            </p:stCondLst>
                            <p:childTnLst>
                              <p:par>
                                <p:cTn id="18" presetID="22" presetClass="exit" presetSubtype="8" fill="hold" grpId="0" nodeType="afterEffect">
                                  <p:stCondLst>
                                    <p:cond delay="0"/>
                                  </p:stCondLst>
                                  <p:childTnLst>
                                    <p:animEffect transition="out" filter="wipe(left)">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36"/>
          <p:cNvSpPr>
            <a:spLocks noChangeArrowheads="1"/>
          </p:cNvSpPr>
          <p:nvPr/>
        </p:nvSpPr>
        <p:spPr bwMode="auto">
          <a:xfrm>
            <a:off x="6553200" y="1981200"/>
            <a:ext cx="23622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pPr>
            <a:r>
              <a:rPr lang="en-US" altLang="en-US" sz="1600" b="1" dirty="0">
                <a:latin typeface="Liberation Sans" panose="020B0604020202020204" pitchFamily="34" charset="0"/>
              </a:rPr>
              <a:t>Changes suggest that the company expanded its asset base during 2013 and financed this expansion primarily by retaining income rather than assuming additional long-term debt.</a:t>
            </a:r>
            <a:endParaRPr lang="en-US" altLang="en-US" sz="1600" b="1" dirty="0">
              <a:solidFill>
                <a:srgbClr val="000000"/>
              </a:solidFill>
              <a:latin typeface="Liberation Sans" panose="020B0604020202020204" pitchFamily="34" charset="0"/>
            </a:endParaRPr>
          </a:p>
        </p:txBody>
      </p:sp>
      <p:sp>
        <p:nvSpPr>
          <p:cNvPr id="8195" name="Rectangle 1040"/>
          <p:cNvSpPr>
            <a:spLocks noChangeArrowheads="1"/>
          </p:cNvSpPr>
          <p:nvPr/>
        </p:nvSpPr>
        <p:spPr bwMode="auto">
          <a:xfrm>
            <a:off x="6553200" y="1219200"/>
            <a:ext cx="17526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b="1" dirty="0">
                <a:latin typeface="Liberation Sans" panose="020B0604020202020204" pitchFamily="34" charset="0"/>
              </a:rPr>
              <a:t>Illustration 18-5</a:t>
            </a:r>
          </a:p>
          <a:p>
            <a:pPr algn="l"/>
            <a:r>
              <a:rPr lang="en-US" altLang="en-US" sz="1200" dirty="0">
                <a:latin typeface="Liberation Sans" panose="020B0604020202020204" pitchFamily="34" charset="0"/>
              </a:rPr>
              <a:t>Horizontal analysis of</a:t>
            </a:r>
          </a:p>
          <a:p>
            <a:pPr algn="l"/>
            <a:r>
              <a:rPr lang="en-US" altLang="en-US" sz="1200" dirty="0">
                <a:latin typeface="Liberation Sans" panose="020B0604020202020204" pitchFamily="34" charset="0"/>
              </a:rPr>
              <a:t>balance sheets</a:t>
            </a:r>
          </a:p>
        </p:txBody>
      </p:sp>
      <p:sp>
        <p:nvSpPr>
          <p:cNvPr id="8196" name="Rectangle 1041"/>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Horizontal Analysis</a:t>
            </a:r>
          </a:p>
        </p:txBody>
      </p:sp>
      <p:sp>
        <p:nvSpPr>
          <p:cNvPr id="8197" name="Line 104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8199"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1</a:t>
            </a:r>
          </a:p>
        </p:txBody>
      </p:sp>
      <p:pic>
        <p:nvPicPr>
          <p:cNvPr id="8200" name="Picture 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1295400"/>
            <a:ext cx="6096000" cy="4957074"/>
          </a:xfrm>
          <a:prstGeom prst="rect">
            <a:avLst/>
          </a:prstGeom>
          <a:noFill/>
          <a:ln w="12700" cap="sq" cmpd="sng">
            <a:solidFill>
              <a:schemeClr val="tx1"/>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93564393"/>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47107"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7108" name="Rectangle 3"/>
          <p:cNvSpPr>
            <a:spLocks noChangeArrowheads="1"/>
          </p:cNvSpPr>
          <p:nvPr/>
        </p:nvSpPr>
        <p:spPr bwMode="auto">
          <a:xfrm>
            <a:off x="533400" y="1295400"/>
            <a:ext cx="7391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10. PRICE-EARNINGS RATIO</a:t>
            </a:r>
          </a:p>
        </p:txBody>
      </p:sp>
      <p:sp>
        <p:nvSpPr>
          <p:cNvPr id="47109" name="Rectangle 7"/>
          <p:cNvSpPr>
            <a:spLocks noChangeArrowheads="1"/>
          </p:cNvSpPr>
          <p:nvPr/>
        </p:nvSpPr>
        <p:spPr bwMode="auto">
          <a:xfrm>
            <a:off x="609600" y="5334000"/>
            <a:ext cx="80772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Reflects investors’ assessments of a company’s future earnings.</a:t>
            </a:r>
          </a:p>
        </p:txBody>
      </p:sp>
      <p:sp>
        <p:nvSpPr>
          <p:cNvPr id="1233932" name="AutoShape 12"/>
          <p:cNvSpPr>
            <a:spLocks noChangeArrowheads="1"/>
          </p:cNvSpPr>
          <p:nvPr/>
        </p:nvSpPr>
        <p:spPr bwMode="auto">
          <a:xfrm>
            <a:off x="5257800" y="228600"/>
            <a:ext cx="35814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rgbClr val="FFFFFF"/>
                </a:solidFill>
                <a:effectLst>
                  <a:outerShdw blurRad="38100" dist="38100" dir="2700000" algn="tl">
                    <a:srgbClr val="000000"/>
                  </a:outerShdw>
                </a:effectLst>
                <a:latin typeface="Liberation Sans" panose="020B0604020202020204" pitchFamily="34" charset="0"/>
              </a:rPr>
              <a:t>Profitability Ratios</a:t>
            </a:r>
          </a:p>
        </p:txBody>
      </p:sp>
      <p:sp>
        <p:nvSpPr>
          <p:cNvPr id="47111" name="Rectangle 4"/>
          <p:cNvSpPr>
            <a:spLocks noChangeArrowheads="1"/>
          </p:cNvSpPr>
          <p:nvPr/>
        </p:nvSpPr>
        <p:spPr bwMode="auto">
          <a:xfrm>
            <a:off x="7010400" y="1823398"/>
            <a:ext cx="1752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18-23</a:t>
            </a:r>
            <a:endParaRPr lang="en-US" altLang="en-US" sz="1200" dirty="0">
              <a:latin typeface="Liberation Sans" panose="020B0604020202020204" pitchFamily="34" charset="0"/>
            </a:endParaRPr>
          </a:p>
        </p:txBody>
      </p:sp>
      <p:pic>
        <p:nvPicPr>
          <p:cNvPr id="47112" name="Picture 1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0" y="2128838"/>
            <a:ext cx="8153400" cy="297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357656" y="3276859"/>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6041408" y="3273800"/>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5969850" y="4480119"/>
            <a:ext cx="1104489" cy="335989"/>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13.5 times</a:t>
            </a:r>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a:spLocks noChangeArrowheads="1"/>
          </p:cNvSpPr>
          <p:nvPr/>
        </p:nvSpPr>
        <p:spPr bwMode="auto">
          <a:xfrm>
            <a:off x="447675" y="466725"/>
            <a:ext cx="3914775" cy="674687"/>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Balance Sheets</a:t>
            </a:r>
          </a:p>
        </p:txBody>
      </p:sp>
      <p:pic>
        <p:nvPicPr>
          <p:cNvPr id="18"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169668"/>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bwMode="auto">
          <a:xfrm>
            <a:off x="2630509"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1" name="Rectangle 20"/>
          <p:cNvSpPr/>
          <p:nvPr/>
        </p:nvSpPr>
        <p:spPr bwMode="auto">
          <a:xfrm>
            <a:off x="3557691"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145411" name="Picture 3"/>
          <p:cNvPicPr>
            <a:picLocks noChangeAspect="1" noChangeArrowheads="1"/>
          </p:cNvPicPr>
          <p:nvPr/>
        </p:nvPicPr>
        <p:blipFill>
          <a:blip r:embed="rId6"/>
          <a:srcRect/>
          <a:stretch>
            <a:fillRect/>
          </a:stretch>
        </p:blipFill>
        <p:spPr bwMode="auto">
          <a:xfrm>
            <a:off x="2286000" y="5029200"/>
            <a:ext cx="4114800" cy="1371600"/>
          </a:xfrm>
          <a:prstGeom prst="rect">
            <a:avLst/>
          </a:prstGeom>
          <a:solidFill>
            <a:schemeClr val="accent3"/>
          </a:solidFill>
          <a:ln>
            <a:noFill/>
          </a:ln>
          <a:effectLst/>
          <a:extLs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3"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48134" name="Picture 27"/>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sp>
        <p:nvSpPr>
          <p:cNvPr id="20" name="Rectangle 19"/>
          <p:cNvSpPr/>
          <p:nvPr/>
        </p:nvSpPr>
        <p:spPr bwMode="auto">
          <a:xfrm>
            <a:off x="2286000" y="5773233"/>
            <a:ext cx="2076450" cy="49154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2" name="Rectangle 21"/>
          <p:cNvSpPr/>
          <p:nvPr/>
        </p:nvSpPr>
        <p:spPr bwMode="auto">
          <a:xfrm>
            <a:off x="4876800" y="5392233"/>
            <a:ext cx="1714500" cy="49154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48139"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2"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14" name="Rectangle 13"/>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7168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1" y="2239812"/>
            <a:ext cx="8242300" cy="118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145411"/>
                                        </p:tgtEl>
                                        <p:attrNameLst>
                                          <p:attrName>style.visibility</p:attrName>
                                        </p:attrNameLst>
                                      </p:cBhvr>
                                      <p:to>
                                        <p:strVal val="visible"/>
                                      </p:to>
                                    </p:set>
                                    <p:animEffect transition="in" filter="wipe(left)">
                                      <p:cBhvr>
                                        <p:cTn id="7" dur="500"/>
                                        <p:tgtEl>
                                          <p:spTgt spid="145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par>
                          <p:cTn id="13" fill="hold" nodeType="afterGroup">
                            <p:stCondLst>
                              <p:cond delay="500"/>
                            </p:stCondLst>
                            <p:childTnLst>
                              <p:par>
                                <p:cTn id="14" presetID="22" presetClass="exit" presetSubtype="8" fill="hold" grpId="0" nodeType="afterEffect">
                                  <p:stCondLst>
                                    <p:cond delay="0"/>
                                  </p:stCondLst>
                                  <p:childTnLst>
                                    <p:animEffect transition="out" filter="wipe(left)">
                                      <p:cBhvr>
                                        <p:cTn id="15" dur="500"/>
                                        <p:tgtEl>
                                          <p:spTgt spid="22"/>
                                        </p:tgtEl>
                                      </p:cBhvr>
                                    </p:animEffect>
                                    <p:set>
                                      <p:cBhvr>
                                        <p:cTn id="1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49155"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9156" name="Rectangle 3"/>
          <p:cNvSpPr>
            <a:spLocks noChangeArrowheads="1"/>
          </p:cNvSpPr>
          <p:nvPr/>
        </p:nvSpPr>
        <p:spPr bwMode="auto">
          <a:xfrm>
            <a:off x="533400" y="1295400"/>
            <a:ext cx="7391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11. PAYOUT RATIO</a:t>
            </a:r>
          </a:p>
        </p:txBody>
      </p:sp>
      <p:sp>
        <p:nvSpPr>
          <p:cNvPr id="49157" name="Rectangle 7"/>
          <p:cNvSpPr>
            <a:spLocks noChangeArrowheads="1"/>
          </p:cNvSpPr>
          <p:nvPr/>
        </p:nvSpPr>
        <p:spPr bwMode="auto">
          <a:xfrm>
            <a:off x="609600" y="5386626"/>
            <a:ext cx="80772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Measures the percentage of earnings distributed in the form of cash dividends.</a:t>
            </a:r>
          </a:p>
        </p:txBody>
      </p:sp>
      <p:sp>
        <p:nvSpPr>
          <p:cNvPr id="1235978" name="AutoShape 10"/>
          <p:cNvSpPr>
            <a:spLocks noChangeArrowheads="1"/>
          </p:cNvSpPr>
          <p:nvPr/>
        </p:nvSpPr>
        <p:spPr bwMode="auto">
          <a:xfrm>
            <a:off x="5257800" y="228600"/>
            <a:ext cx="3581400" cy="762000"/>
          </a:xfrm>
          <a:prstGeom prst="bevel">
            <a:avLst>
              <a:gd name="adj" fmla="val 12500"/>
            </a:avLst>
          </a:prstGeom>
          <a:solidFill>
            <a:srgbClr val="7B00E4"/>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rgbClr val="FFFFFF"/>
                </a:solidFill>
                <a:effectLst>
                  <a:outerShdw blurRad="38100" dist="38100" dir="2700000" algn="tl">
                    <a:srgbClr val="000000"/>
                  </a:outerShdw>
                </a:effectLst>
                <a:latin typeface="Liberation Sans" panose="020B0604020202020204" pitchFamily="34" charset="0"/>
              </a:rPr>
              <a:t>Profitability Ratios</a:t>
            </a:r>
          </a:p>
        </p:txBody>
      </p:sp>
      <p:sp>
        <p:nvSpPr>
          <p:cNvPr id="49159" name="Rectangle 4"/>
          <p:cNvSpPr>
            <a:spLocks noChangeArrowheads="1"/>
          </p:cNvSpPr>
          <p:nvPr/>
        </p:nvSpPr>
        <p:spPr bwMode="auto">
          <a:xfrm>
            <a:off x="7119584" y="1717344"/>
            <a:ext cx="1752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18-24</a:t>
            </a:r>
            <a:endParaRPr lang="en-US" altLang="en-US" sz="1200" dirty="0">
              <a:latin typeface="Liberation Sans" panose="020B0604020202020204" pitchFamily="34" charset="0"/>
            </a:endParaRPr>
          </a:p>
        </p:txBody>
      </p:sp>
      <p:sp>
        <p:nvSpPr>
          <p:cNvPr id="49161"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262120" y="3222267"/>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6041408" y="3219208"/>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5943600" y="4471966"/>
            <a:ext cx="1104489" cy="252434"/>
          </a:xfrm>
          <a:prstGeom prst="rect">
            <a:avLst/>
          </a:prstGeom>
          <a:solidFill>
            <a:schemeClr val="accent3"/>
          </a:solidFill>
          <a:ln>
            <a:noFill/>
          </a:ln>
          <a:effectLst/>
        </p:spPr>
        <p:txBody>
          <a:bodyPr lIns="90488" tIns="44450" rIns="90488" bIns="44450" rtlCol="0" anchor="ctr">
            <a:spAutoFit/>
          </a:bodyPr>
          <a:lstStyle/>
          <a:p>
            <a:pPr algn="ctr"/>
            <a:r>
              <a:rPr lang="en-US" sz="1600" b="1" dirty="0">
                <a:cs typeface="Times New Roman" panose="02020603050405020304" pitchFamily="18" charset="0"/>
              </a:rPr>
              <a:t>24.2%</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29567"/>
            <a:ext cx="8534400" cy="3291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4" name="AutoShape 4"/>
          <p:cNvSpPr>
            <a:spLocks noChangeArrowheads="1"/>
          </p:cNvSpPr>
          <p:nvPr/>
        </p:nvSpPr>
        <p:spPr bwMode="auto">
          <a:xfrm>
            <a:off x="609600" y="1371600"/>
            <a:ext cx="3581400" cy="762000"/>
          </a:xfrm>
          <a:prstGeom prst="bevel">
            <a:avLst>
              <a:gd name="adj" fmla="val 12500"/>
            </a:avLst>
          </a:prstGeom>
          <a:solidFill>
            <a:srgbClr val="CF0E3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Solvency Ratios</a:t>
            </a:r>
          </a:p>
        </p:txBody>
      </p:sp>
      <p:sp>
        <p:nvSpPr>
          <p:cNvPr id="1126405" name="Rectangle 5"/>
          <p:cNvSpPr>
            <a:spLocks noChangeArrowheads="1"/>
          </p:cNvSpPr>
          <p:nvPr/>
        </p:nvSpPr>
        <p:spPr bwMode="auto">
          <a:xfrm>
            <a:off x="533400" y="2373313"/>
            <a:ext cx="8229600" cy="3112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spcBef>
                <a:spcPts val="1200"/>
              </a:spcBef>
              <a:defRPr/>
            </a:pPr>
            <a:r>
              <a:rPr lang="en-US" sz="2300" b="1" dirty="0">
                <a:solidFill>
                  <a:schemeClr val="tx2">
                    <a:lumMod val="50000"/>
                  </a:schemeClr>
                </a:solidFill>
                <a:latin typeface="Liberation Sans" panose="020B0604020202020204" pitchFamily="34" charset="0"/>
              </a:rPr>
              <a:t>Solvency ratios </a:t>
            </a:r>
            <a:r>
              <a:rPr lang="en-US" sz="2200" dirty="0">
                <a:solidFill>
                  <a:srgbClr val="000000"/>
                </a:solidFill>
                <a:latin typeface="Liberation Sans" panose="020B0604020202020204" pitchFamily="34" charset="0"/>
              </a:rPr>
              <a:t>measure the ability of a company to survive over a long period of time.</a:t>
            </a:r>
          </a:p>
          <a:p>
            <a:pPr marL="685800" lvl="1" indent="-457200" algn="l">
              <a:lnSpc>
                <a:spcPct val="125000"/>
              </a:lnSpc>
              <a:spcBef>
                <a:spcPts val="1200"/>
              </a:spcBef>
              <a:buClr>
                <a:srgbClr val="800000"/>
              </a:buClr>
              <a:buSzPct val="80000"/>
              <a:buFont typeface="Wingdings" pitchFamily="2" charset="2"/>
              <a:buChar char="u"/>
              <a:defRPr/>
            </a:pPr>
            <a:r>
              <a:rPr lang="en-US" sz="2200" b="1" dirty="0">
                <a:solidFill>
                  <a:srgbClr val="000000"/>
                </a:solidFill>
                <a:latin typeface="Liberation Sans" panose="020B0604020202020204" pitchFamily="34" charset="0"/>
              </a:rPr>
              <a:t>Debt to Assets</a:t>
            </a:r>
            <a:r>
              <a:rPr lang="en-US" sz="2200" dirty="0">
                <a:solidFill>
                  <a:srgbClr val="000000"/>
                </a:solidFill>
                <a:latin typeface="Liberation Sans" panose="020B0604020202020204" pitchFamily="34" charset="0"/>
              </a:rPr>
              <a:t> and </a:t>
            </a:r>
          </a:p>
          <a:p>
            <a:pPr marL="685800" lvl="1" indent="-457200" algn="l">
              <a:lnSpc>
                <a:spcPct val="125000"/>
              </a:lnSpc>
              <a:spcBef>
                <a:spcPts val="1200"/>
              </a:spcBef>
              <a:buClr>
                <a:srgbClr val="800000"/>
              </a:buClr>
              <a:buSzPct val="80000"/>
              <a:buFont typeface="Wingdings" pitchFamily="2" charset="2"/>
              <a:buChar char="u"/>
              <a:defRPr/>
            </a:pPr>
            <a:r>
              <a:rPr lang="en-US" sz="2200" b="1" dirty="0">
                <a:solidFill>
                  <a:srgbClr val="000000"/>
                </a:solidFill>
                <a:latin typeface="Liberation Sans" panose="020B0604020202020204" pitchFamily="34" charset="0"/>
              </a:rPr>
              <a:t>Times Interest Earned</a:t>
            </a:r>
            <a:r>
              <a:rPr lang="en-US" sz="2200" dirty="0">
                <a:solidFill>
                  <a:srgbClr val="000000"/>
                </a:solidFill>
                <a:latin typeface="Liberation Sans" panose="020B0604020202020204" pitchFamily="34" charset="0"/>
              </a:rPr>
              <a:t> </a:t>
            </a:r>
          </a:p>
          <a:p>
            <a:pPr marL="231775" lvl="1" indent="-3175" algn="l">
              <a:lnSpc>
                <a:spcPct val="125000"/>
              </a:lnSpc>
              <a:spcBef>
                <a:spcPts val="1200"/>
              </a:spcBef>
              <a:buClr>
                <a:srgbClr val="800000"/>
              </a:buClr>
              <a:buSzPct val="80000"/>
              <a:buFont typeface="Wingdings" pitchFamily="2" charset="2"/>
              <a:buNone/>
              <a:defRPr/>
            </a:pPr>
            <a:r>
              <a:rPr lang="en-US" sz="2000" dirty="0">
                <a:solidFill>
                  <a:srgbClr val="000000"/>
                </a:solidFill>
                <a:latin typeface="Liberation Sans" panose="020B0604020202020204" pitchFamily="34" charset="0"/>
              </a:rPr>
              <a:t>	</a:t>
            </a:r>
            <a:r>
              <a:rPr lang="en-US" sz="2200" dirty="0">
                <a:solidFill>
                  <a:srgbClr val="000000"/>
                </a:solidFill>
                <a:latin typeface="Liberation Sans" panose="020B0604020202020204" pitchFamily="34" charset="0"/>
              </a:rPr>
              <a:t>are two ratios that provide information about debt-paying ability.</a:t>
            </a:r>
          </a:p>
        </p:txBody>
      </p:sp>
      <p:sp>
        <p:nvSpPr>
          <p:cNvPr id="50180" name="Rectangle 7"/>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501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0182"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029200"/>
            <a:ext cx="45339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51206" name="Picture 27"/>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sp>
        <p:nvSpPr>
          <p:cNvPr id="20" name="Rectangle 19"/>
          <p:cNvSpPr/>
          <p:nvPr/>
        </p:nvSpPr>
        <p:spPr bwMode="auto">
          <a:xfrm>
            <a:off x="2209800" y="5748655"/>
            <a:ext cx="2435225" cy="54070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2" name="Rectangle 21"/>
          <p:cNvSpPr/>
          <p:nvPr/>
        </p:nvSpPr>
        <p:spPr bwMode="auto">
          <a:xfrm>
            <a:off x="4876800" y="5414576"/>
            <a:ext cx="1714500" cy="446861"/>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14" name="Rectangle 13"/>
          <p:cNvSpPr/>
          <p:nvPr/>
        </p:nvSpPr>
        <p:spPr bwMode="auto">
          <a:xfrm>
            <a:off x="2209800" y="5111364"/>
            <a:ext cx="2435225" cy="446861"/>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51212"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3" name="Picture 3"/>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17" name="Rectangle 16"/>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18" name="Picture 28"/>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6"/>
          <p:cNvSpPr>
            <a:spLocks noChangeArrowheads="1"/>
          </p:cNvSpPr>
          <p:nvPr/>
        </p:nvSpPr>
        <p:spPr bwMode="auto">
          <a:xfrm>
            <a:off x="447675" y="466725"/>
            <a:ext cx="3914775" cy="674687"/>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Balance Sheets</a:t>
            </a:r>
          </a:p>
        </p:txBody>
      </p:sp>
      <p:pic>
        <p:nvPicPr>
          <p:cNvPr id="21" name="Picture 3"/>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169668"/>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bwMode="auto">
          <a:xfrm>
            <a:off x="2630509"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4" name="Rectangle 23"/>
          <p:cNvSpPr/>
          <p:nvPr/>
        </p:nvSpPr>
        <p:spPr bwMode="auto">
          <a:xfrm>
            <a:off x="3557691"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pic>
        <p:nvPicPr>
          <p:cNvPr id="7373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2450" y="3858904"/>
            <a:ext cx="4324350" cy="88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par>
                          <p:cTn id="13" fill="hold" nodeType="afterGroup">
                            <p:stCondLst>
                              <p:cond delay="500"/>
                            </p:stCondLst>
                            <p:childTnLst>
                              <p:par>
                                <p:cTn id="14" presetID="22" presetClass="exit" presetSubtype="8" fill="hold" grpId="0" nodeType="afterEffect">
                                  <p:stCondLst>
                                    <p:cond delay="0"/>
                                  </p:stCondLst>
                                  <p:childTnLst>
                                    <p:animEffect transition="out" filter="wipe(left)">
                                      <p:cBhvr>
                                        <p:cTn id="15" dur="500"/>
                                        <p:tgtEl>
                                          <p:spTgt spid="22"/>
                                        </p:tgtEl>
                                      </p:cBhvr>
                                    </p:animEffect>
                                    <p:set>
                                      <p:cBhvr>
                                        <p:cTn id="1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52227"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2228" name="Rectangle 3"/>
          <p:cNvSpPr>
            <a:spLocks noChangeArrowheads="1"/>
          </p:cNvSpPr>
          <p:nvPr/>
        </p:nvSpPr>
        <p:spPr bwMode="auto">
          <a:xfrm>
            <a:off x="533400" y="1295400"/>
            <a:ext cx="7391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12. DEBT TO TOTAL ASSETS RATIO</a:t>
            </a:r>
          </a:p>
        </p:txBody>
      </p:sp>
      <p:sp>
        <p:nvSpPr>
          <p:cNvPr id="52229" name="Rectangle 7"/>
          <p:cNvSpPr>
            <a:spLocks noChangeArrowheads="1"/>
          </p:cNvSpPr>
          <p:nvPr/>
        </p:nvSpPr>
        <p:spPr bwMode="auto">
          <a:xfrm>
            <a:off x="609600" y="5542746"/>
            <a:ext cx="80772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Measures the percentage of the total assets that creditors provide.</a:t>
            </a:r>
          </a:p>
        </p:txBody>
      </p:sp>
      <p:sp>
        <p:nvSpPr>
          <p:cNvPr id="1238029" name="AutoShape 13"/>
          <p:cNvSpPr>
            <a:spLocks noChangeArrowheads="1"/>
          </p:cNvSpPr>
          <p:nvPr/>
        </p:nvSpPr>
        <p:spPr bwMode="auto">
          <a:xfrm>
            <a:off x="5257800" y="228600"/>
            <a:ext cx="3581400" cy="762000"/>
          </a:xfrm>
          <a:prstGeom prst="bevel">
            <a:avLst>
              <a:gd name="adj" fmla="val 12500"/>
            </a:avLst>
          </a:prstGeom>
          <a:solidFill>
            <a:srgbClr val="CF0E3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Solvency Ratios</a:t>
            </a:r>
          </a:p>
        </p:txBody>
      </p:sp>
      <p:sp>
        <p:nvSpPr>
          <p:cNvPr id="52231" name="Rectangle 4"/>
          <p:cNvSpPr>
            <a:spLocks noChangeArrowheads="1"/>
          </p:cNvSpPr>
          <p:nvPr/>
        </p:nvSpPr>
        <p:spPr bwMode="auto">
          <a:xfrm>
            <a:off x="7127544" y="1752600"/>
            <a:ext cx="1752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18-25</a:t>
            </a:r>
            <a:endParaRPr lang="en-US" altLang="en-US" sz="1200" dirty="0">
              <a:latin typeface="Liberation Sans" panose="020B0604020202020204" pitchFamily="34" charset="0"/>
            </a:endParaRPr>
          </a:p>
        </p:txBody>
      </p:sp>
      <p:sp>
        <p:nvSpPr>
          <p:cNvPr id="5223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
        <p:nvSpPr>
          <p:cNvPr id="10" name="Rectangle 9"/>
          <p:cNvSpPr/>
          <p:nvPr/>
        </p:nvSpPr>
        <p:spPr bwMode="auto">
          <a:xfrm>
            <a:off x="2344008" y="3222267"/>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2013</a:t>
            </a:r>
          </a:p>
        </p:txBody>
      </p:sp>
      <p:sp>
        <p:nvSpPr>
          <p:cNvPr id="11" name="Rectangle 10"/>
          <p:cNvSpPr/>
          <p:nvPr/>
        </p:nvSpPr>
        <p:spPr bwMode="auto">
          <a:xfrm>
            <a:off x="5973168" y="3219208"/>
            <a:ext cx="922020" cy="264959"/>
          </a:xfrm>
          <a:prstGeom prst="rect">
            <a:avLst/>
          </a:prstGeom>
          <a:solidFill>
            <a:schemeClr val="accent3"/>
          </a:solidFill>
          <a:ln>
            <a:noFill/>
          </a:ln>
          <a:effectLst/>
        </p:spPr>
        <p:txBody>
          <a:bodyPr lIns="90488" tIns="44450" rIns="90488" bIns="44450" rtlCol="0" anchor="ctr">
            <a:spAutoFit/>
          </a:bodyPr>
          <a:lstStyle/>
          <a:p>
            <a:pPr algn="ctr"/>
            <a:r>
              <a:rPr lang="en-US" sz="1500" b="1" dirty="0">
                <a:latin typeface="Liberation Sans" panose="020B0604020202020204" pitchFamily="34" charset="0"/>
                <a:cs typeface="Times New Roman" panose="02020603050405020304" pitchFamily="18" charset="0"/>
              </a:rPr>
              <a:t>2012</a:t>
            </a:r>
          </a:p>
        </p:txBody>
      </p:sp>
      <p:sp>
        <p:nvSpPr>
          <p:cNvPr id="12" name="Rectangle 11"/>
          <p:cNvSpPr/>
          <p:nvPr/>
        </p:nvSpPr>
        <p:spPr bwMode="auto">
          <a:xfrm>
            <a:off x="5861712" y="4437883"/>
            <a:ext cx="1104489" cy="320601"/>
          </a:xfrm>
          <a:prstGeom prst="rect">
            <a:avLst/>
          </a:prstGeom>
          <a:solidFill>
            <a:schemeClr val="accent3"/>
          </a:solidFill>
          <a:ln>
            <a:noFill/>
          </a:ln>
          <a:effectLst/>
        </p:spPr>
        <p:txBody>
          <a:bodyPr lIns="90488" tIns="44450" rIns="90488" bIns="44450" rtlCol="0" anchor="ctr">
            <a:spAutoFit/>
          </a:bodyPr>
          <a:lstStyle/>
          <a:p>
            <a:pPr algn="ctr"/>
            <a:r>
              <a:rPr lang="en-US" sz="1500" b="1" dirty="0">
                <a:cs typeface="Times New Roman" panose="02020603050405020304" pitchFamily="18" charset="0"/>
              </a:rPr>
              <a:t>71.1%</a:t>
            </a: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57400"/>
            <a:ext cx="8458200" cy="3265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5051893"/>
            <a:ext cx="8251825" cy="1196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8"/>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1143000"/>
            <a:ext cx="3902075" cy="35941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6"/>
          <p:cNvSpPr>
            <a:spLocks noChangeArrowheads="1"/>
          </p:cNvSpPr>
          <p:nvPr/>
        </p:nvSpPr>
        <p:spPr bwMode="auto">
          <a:xfrm>
            <a:off x="447675" y="466725"/>
            <a:ext cx="3914775" cy="674687"/>
          </a:xfrm>
          <a:prstGeom prst="rect">
            <a:avLst/>
          </a:prstGeom>
          <a:solidFill>
            <a:schemeClr val="tx2">
              <a:lumMod val="75000"/>
            </a:schemeClr>
          </a:solidFill>
          <a:ln>
            <a:solidFill>
              <a:schemeClr val="tx1"/>
            </a:solidFill>
          </a:ln>
          <a:effectLst/>
        </p:spPr>
        <p:txBody>
          <a:bodyPr lIns="90488" tIns="44450" rIns="90488" bIns="44450" anchor="ctr" anchorCtr="0">
            <a:no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Balance Sheets</a:t>
            </a:r>
          </a:p>
        </p:txBody>
      </p:sp>
      <p:pic>
        <p:nvPicPr>
          <p:cNvPr id="21" name="Picture 3"/>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169668"/>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bwMode="auto">
          <a:xfrm>
            <a:off x="2630509"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24" name="Rectangle 23"/>
          <p:cNvSpPr/>
          <p:nvPr/>
        </p:nvSpPr>
        <p:spPr bwMode="auto">
          <a:xfrm>
            <a:off x="3557691" y="1143000"/>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
        <p:nvSpPr>
          <p:cNvPr id="53253" name="Text Box 21"/>
          <p:cNvSpPr txBox="1">
            <a:spLocks noChangeArrowheads="1"/>
          </p:cNvSpPr>
          <p:nvPr/>
        </p:nvSpPr>
        <p:spPr bwMode="auto">
          <a:xfrm>
            <a:off x="6781800" y="1630363"/>
            <a:ext cx="152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200" b="1" dirty="0">
                <a:latin typeface="Liberation Sans" panose="020B0604020202020204" pitchFamily="34" charset="0"/>
              </a:rPr>
              <a:t>Illustration 18-12</a:t>
            </a:r>
          </a:p>
        </p:txBody>
      </p:sp>
      <p:pic>
        <p:nvPicPr>
          <p:cNvPr id="53254" name="Picture 27"/>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48200" y="1152525"/>
            <a:ext cx="4044950" cy="3581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6"/>
          <p:cNvSpPr>
            <a:spLocks noChangeArrowheads="1"/>
          </p:cNvSpPr>
          <p:nvPr/>
        </p:nvSpPr>
        <p:spPr bwMode="auto">
          <a:xfrm>
            <a:off x="4645025" y="466725"/>
            <a:ext cx="4054475" cy="674688"/>
          </a:xfrm>
          <a:prstGeom prst="rect">
            <a:avLst/>
          </a:prstGeom>
          <a:solidFill>
            <a:schemeClr val="tx2">
              <a:lumMod val="75000"/>
            </a:schemeClr>
          </a:solidFill>
          <a:ln>
            <a:solidFill>
              <a:schemeClr val="tx1"/>
            </a:solidFill>
          </a:ln>
          <a:effectLst/>
        </p:spPr>
        <p:txBody>
          <a:bodyPr lIns="90488" tIns="44450" rIns="90488" bIns="44450">
            <a:spAutoFit/>
          </a:bodyPr>
          <a:lstStyle/>
          <a:p>
            <a:pPr>
              <a:defRPr/>
            </a:pPr>
            <a:r>
              <a:rPr lang="en-US" sz="1400" b="1" dirty="0">
                <a:solidFill>
                  <a:schemeClr val="accent3"/>
                </a:solidFill>
                <a:latin typeface="Liberation Sans" panose="020B0604020202020204" pitchFamily="34" charset="0"/>
              </a:rPr>
              <a:t>QUALITY DEPARTMENT STORE INC.</a:t>
            </a:r>
          </a:p>
          <a:p>
            <a:pPr>
              <a:defRPr/>
            </a:pPr>
            <a:r>
              <a:rPr lang="en-US" sz="1200" b="1" dirty="0">
                <a:solidFill>
                  <a:schemeClr val="accent3"/>
                </a:solidFill>
                <a:latin typeface="Liberation Sans" panose="020B0604020202020204" pitchFamily="34" charset="0"/>
              </a:rPr>
              <a:t>Condensed Income Statements</a:t>
            </a:r>
          </a:p>
          <a:p>
            <a:pPr>
              <a:defRPr/>
            </a:pPr>
            <a:r>
              <a:rPr lang="en-US" sz="1200" b="1" dirty="0">
                <a:solidFill>
                  <a:schemeClr val="accent3"/>
                </a:solidFill>
                <a:latin typeface="Liberation Sans" panose="020B0604020202020204" pitchFamily="34" charset="0"/>
              </a:rPr>
              <a:t>For the Years Ended December 31</a:t>
            </a:r>
          </a:p>
        </p:txBody>
      </p:sp>
      <p:sp>
        <p:nvSpPr>
          <p:cNvPr id="20" name="Rectangle 19"/>
          <p:cNvSpPr/>
          <p:nvPr/>
        </p:nvSpPr>
        <p:spPr bwMode="auto">
          <a:xfrm>
            <a:off x="2576696" y="5707698"/>
            <a:ext cx="2012583" cy="54070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2" name="Rectangle 21"/>
          <p:cNvSpPr/>
          <p:nvPr/>
        </p:nvSpPr>
        <p:spPr bwMode="auto">
          <a:xfrm>
            <a:off x="2711733" y="5071053"/>
            <a:ext cx="1637355" cy="49154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14" name="Rectangle 13"/>
          <p:cNvSpPr/>
          <p:nvPr/>
        </p:nvSpPr>
        <p:spPr bwMode="auto">
          <a:xfrm>
            <a:off x="484438" y="5092837"/>
            <a:ext cx="1829621" cy="446861"/>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pic>
        <p:nvPicPr>
          <p:cNvPr id="147458" name="Picture 2"/>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47675" y="1676400"/>
            <a:ext cx="8251825" cy="86042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60"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13" name="Picture 3"/>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1026" y="1172683"/>
            <a:ext cx="1766438"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bwMode="auto">
          <a:xfrm>
            <a:off x="7016935"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2013</a:t>
            </a:r>
          </a:p>
        </p:txBody>
      </p:sp>
      <p:sp>
        <p:nvSpPr>
          <p:cNvPr id="17" name="Rectangle 16"/>
          <p:cNvSpPr/>
          <p:nvPr/>
        </p:nvSpPr>
        <p:spPr bwMode="auto">
          <a:xfrm>
            <a:off x="7944117" y="1146015"/>
            <a:ext cx="692727" cy="274434"/>
          </a:xfrm>
          <a:prstGeom prst="rect">
            <a:avLst/>
          </a:prstGeom>
          <a:noFill/>
          <a:ln>
            <a:noFill/>
          </a:ln>
          <a:effectLst/>
        </p:spPr>
        <p:txBody>
          <a:bodyPr lIns="90488" tIns="44450" rIns="90488" bIns="44450" rtlCol="0" anchor="ctr">
            <a:spAutoFit/>
          </a:bodyPr>
          <a:lstStyle/>
          <a:p>
            <a:pPr algn="ctr"/>
            <a:r>
              <a:rPr lang="en-US" sz="1200" b="1" dirty="0">
                <a:latin typeface="Liberation Sans" panose="020B0604020202020204" pitchFamily="34" charset="0"/>
                <a:cs typeface="Times New Roman" panose="02020603050405020304" pitchFamily="18" charset="0"/>
              </a:rPr>
              <a:t>2012</a:t>
            </a:r>
          </a:p>
        </p:txBody>
      </p:sp>
      <p:sp>
        <p:nvSpPr>
          <p:cNvPr id="25" name="Rectangle 24"/>
          <p:cNvSpPr/>
          <p:nvPr/>
        </p:nvSpPr>
        <p:spPr bwMode="auto">
          <a:xfrm>
            <a:off x="4722520" y="5042848"/>
            <a:ext cx="1801092" cy="491547"/>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
        <p:nvSpPr>
          <p:cNvPr id="26" name="Rectangle 25"/>
          <p:cNvSpPr/>
          <p:nvPr/>
        </p:nvSpPr>
        <p:spPr bwMode="auto">
          <a:xfrm>
            <a:off x="7051344" y="5320352"/>
            <a:ext cx="1663292" cy="540702"/>
          </a:xfrm>
          <a:prstGeom prst="rect">
            <a:avLst/>
          </a:prstGeom>
          <a:solidFill>
            <a:schemeClr val="accent3"/>
          </a:solidFill>
          <a:ln>
            <a:noFill/>
          </a:ln>
          <a:effectLst/>
        </p:spPr>
        <p:txBody>
          <a:bodyPr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400" b="1" dirty="0">
              <a:solidFill>
                <a:srgbClr val="FFFFFF"/>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7458"/>
                                        </p:tgtEl>
                                        <p:attrNameLst>
                                          <p:attrName>style.visibility</p:attrName>
                                        </p:attrNameLst>
                                      </p:cBhvr>
                                      <p:to>
                                        <p:strVal val="visible"/>
                                      </p:to>
                                    </p:set>
                                    <p:animEffect transition="in" filter="wipe(left)">
                                      <p:cBhvr>
                                        <p:cTn id="7" dur="500"/>
                                        <p:tgtEl>
                                          <p:spTgt spid="147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4" grpId="0" animBg="1"/>
      <p:bldP spid="25"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5773"/>
            <a:ext cx="8534400" cy="309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274"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54275"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4276" name="Rectangle 3"/>
          <p:cNvSpPr>
            <a:spLocks noChangeArrowheads="1"/>
          </p:cNvSpPr>
          <p:nvPr/>
        </p:nvSpPr>
        <p:spPr bwMode="auto">
          <a:xfrm>
            <a:off x="533400" y="1295400"/>
            <a:ext cx="7391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pPr>
            <a:r>
              <a:rPr lang="en-US" altLang="en-US" sz="2700" b="1" dirty="0">
                <a:latin typeface="Liberation Sans" panose="020B0604020202020204" pitchFamily="34" charset="0"/>
              </a:rPr>
              <a:t>13. TIMES INTEREST EARNED</a:t>
            </a:r>
          </a:p>
        </p:txBody>
      </p:sp>
      <p:sp>
        <p:nvSpPr>
          <p:cNvPr id="54277" name="Rectangle 7"/>
          <p:cNvSpPr>
            <a:spLocks noChangeArrowheads="1"/>
          </p:cNvSpPr>
          <p:nvPr/>
        </p:nvSpPr>
        <p:spPr bwMode="auto">
          <a:xfrm>
            <a:off x="609600" y="5181600"/>
            <a:ext cx="4724400" cy="124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000" dirty="0">
                <a:latin typeface="Liberation Sans" panose="020B0604020202020204" pitchFamily="34" charset="0"/>
              </a:rPr>
              <a:t>Provides an indication of the company’s ability to meet interest payments as they come due.</a:t>
            </a:r>
          </a:p>
        </p:txBody>
      </p:sp>
      <p:sp>
        <p:nvSpPr>
          <p:cNvPr id="1240076" name="AutoShape 12"/>
          <p:cNvSpPr>
            <a:spLocks noChangeArrowheads="1"/>
          </p:cNvSpPr>
          <p:nvPr/>
        </p:nvSpPr>
        <p:spPr bwMode="auto">
          <a:xfrm>
            <a:off x="5257800" y="228600"/>
            <a:ext cx="3581400" cy="762000"/>
          </a:xfrm>
          <a:prstGeom prst="bevel">
            <a:avLst>
              <a:gd name="adj" fmla="val 12500"/>
            </a:avLst>
          </a:prstGeom>
          <a:solidFill>
            <a:srgbClr val="CF0E3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sz="2600" b="1" dirty="0">
                <a:solidFill>
                  <a:schemeClr val="bg1"/>
                </a:solidFill>
                <a:effectLst>
                  <a:outerShdw blurRad="38100" dist="38100" dir="2700000" algn="tl">
                    <a:srgbClr val="000000"/>
                  </a:outerShdw>
                </a:effectLst>
                <a:latin typeface="Liberation Sans" panose="020B0604020202020204" pitchFamily="34" charset="0"/>
              </a:rPr>
              <a:t>Solvency Ratios</a:t>
            </a:r>
          </a:p>
        </p:txBody>
      </p:sp>
      <p:sp>
        <p:nvSpPr>
          <p:cNvPr id="54279" name="Rectangle 4"/>
          <p:cNvSpPr>
            <a:spLocks noChangeArrowheads="1"/>
          </p:cNvSpPr>
          <p:nvPr/>
        </p:nvSpPr>
        <p:spPr bwMode="auto">
          <a:xfrm>
            <a:off x="7133232" y="1697369"/>
            <a:ext cx="1752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18-26</a:t>
            </a:r>
            <a:endParaRPr lang="en-US" altLang="en-US" sz="1200" dirty="0">
              <a:latin typeface="Liberation Sans" panose="020B0604020202020204" pitchFamily="34" charset="0"/>
            </a:endParaRPr>
          </a:p>
        </p:txBody>
      </p:sp>
      <p:sp>
        <p:nvSpPr>
          <p:cNvPr id="54281"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542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5334000"/>
            <a:ext cx="2384425" cy="9144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ChangeArrowheads="1"/>
          </p:cNvSpPr>
          <p:nvPr/>
        </p:nvSpPr>
        <p:spPr bwMode="auto">
          <a:xfrm>
            <a:off x="7045656" y="1779896"/>
            <a:ext cx="1752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18-27</a:t>
            </a:r>
            <a:endParaRPr lang="en-US" altLang="en-US" sz="1200" dirty="0">
              <a:latin typeface="Liberation Sans" panose="020B0604020202020204" pitchFamily="34" charset="0"/>
            </a:endParaRPr>
          </a:p>
        </p:txBody>
      </p:sp>
      <p:sp>
        <p:nvSpPr>
          <p:cNvPr id="55299" name="Rectangle 4"/>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Ratio Analysis</a:t>
            </a:r>
          </a:p>
        </p:txBody>
      </p:sp>
      <p:sp>
        <p:nvSpPr>
          <p:cNvPr id="55300"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20547" name="Rectangle 3"/>
          <p:cNvSpPr>
            <a:spLocks noChangeArrowheads="1"/>
          </p:cNvSpPr>
          <p:nvPr/>
        </p:nvSpPr>
        <p:spPr bwMode="auto">
          <a:xfrm>
            <a:off x="533400" y="1295400"/>
            <a:ext cx="5943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SzPct val="80000"/>
              <a:defRPr/>
            </a:pPr>
            <a:r>
              <a:rPr lang="en-US" sz="2800" b="1" dirty="0">
                <a:solidFill>
                  <a:schemeClr val="tx2">
                    <a:lumMod val="75000"/>
                  </a:schemeClr>
                </a:solidFill>
                <a:latin typeface="Liberation Sans" panose="020B0604020202020204" pitchFamily="34" charset="0"/>
              </a:rPr>
              <a:t>Summary of Ratios</a:t>
            </a:r>
          </a:p>
        </p:txBody>
      </p:sp>
      <p:pic>
        <p:nvPicPr>
          <p:cNvPr id="55302" name="Picture 1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2089150"/>
            <a:ext cx="8305800" cy="359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9"/>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66725" y="1417638"/>
            <a:ext cx="829627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2" name="Rectangle 2"/>
          <p:cNvSpPr>
            <a:spLocks noChangeArrowheads="1"/>
          </p:cNvSpPr>
          <p:nvPr/>
        </p:nvSpPr>
        <p:spPr bwMode="auto">
          <a:xfrm>
            <a:off x="7045656" y="1110611"/>
            <a:ext cx="1752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b="1" dirty="0">
                <a:latin typeface="Liberation Sans" panose="020B0604020202020204" pitchFamily="34" charset="0"/>
              </a:rPr>
              <a:t>Illustration 18-27</a:t>
            </a:r>
            <a:endParaRPr lang="en-US" altLang="en-US" sz="1200" dirty="0">
              <a:latin typeface="Liberation Sans" panose="020B0604020202020204" pitchFamily="34" charset="0"/>
            </a:endParaRPr>
          </a:p>
        </p:txBody>
      </p:sp>
      <p:sp>
        <p:nvSpPr>
          <p:cNvPr id="56323" name="Rectangle 3"/>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Summary of Ratios</a:t>
            </a:r>
          </a:p>
        </p:txBody>
      </p:sp>
      <p:sp>
        <p:nvSpPr>
          <p:cNvPr id="56324"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6326"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2</a:t>
            </a:r>
          </a:p>
        </p:txBody>
      </p:sp>
      <p:pic>
        <p:nvPicPr>
          <p:cNvPr id="778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82" y="1738952"/>
            <a:ext cx="8263270" cy="4649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3"/>
          <p:cNvSpPr txBox="1">
            <a:spLocks noChangeArrowheads="1"/>
          </p:cNvSpPr>
          <p:nvPr/>
        </p:nvSpPr>
        <p:spPr bwMode="auto">
          <a:xfrm>
            <a:off x="8210550" y="6443663"/>
            <a:ext cx="781050" cy="338137"/>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1</a:t>
            </a:r>
          </a:p>
        </p:txBody>
      </p:sp>
      <p:sp>
        <p:nvSpPr>
          <p:cNvPr id="9219" name="Rectangle 3"/>
          <p:cNvSpPr>
            <a:spLocks noChangeArrowheads="1"/>
          </p:cNvSpPr>
          <p:nvPr/>
        </p:nvSpPr>
        <p:spPr bwMode="auto">
          <a:xfrm>
            <a:off x="6553200" y="1981200"/>
            <a:ext cx="2362200" cy="245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pPr>
            <a:r>
              <a:rPr lang="en-US" altLang="en-US" sz="1600" b="1" dirty="0">
                <a:latin typeface="Liberation Sans" panose="020B0604020202020204" pitchFamily="34" charset="0"/>
              </a:rPr>
              <a:t>Overall, gross profit and net income were up substantially. Gross profit increased</a:t>
            </a:r>
          </a:p>
          <a:p>
            <a:pPr algn="l">
              <a:lnSpc>
                <a:spcPct val="120000"/>
              </a:lnSpc>
            </a:pPr>
            <a:r>
              <a:rPr lang="en-US" altLang="en-US" sz="1600" b="1" dirty="0">
                <a:latin typeface="Liberation Sans" panose="020B0604020202020204" pitchFamily="34" charset="0"/>
              </a:rPr>
              <a:t>17.1%, and net income, 26.5%. Quality’s profit trend appears favorable.</a:t>
            </a:r>
          </a:p>
        </p:txBody>
      </p:sp>
      <p:sp>
        <p:nvSpPr>
          <p:cNvPr id="9220" name="Rectangle 6"/>
          <p:cNvSpPr>
            <a:spLocks noChangeArrowheads="1"/>
          </p:cNvSpPr>
          <p:nvPr/>
        </p:nvSpPr>
        <p:spPr bwMode="auto">
          <a:xfrm>
            <a:off x="6553200" y="1219200"/>
            <a:ext cx="17526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b="1" dirty="0">
                <a:latin typeface="Liberation Sans" panose="020B0604020202020204" pitchFamily="34" charset="0"/>
              </a:rPr>
              <a:t>Illustration 18-6</a:t>
            </a:r>
          </a:p>
          <a:p>
            <a:pPr algn="l"/>
            <a:r>
              <a:rPr lang="en-US" altLang="en-US" sz="1200" dirty="0">
                <a:latin typeface="Liberation Sans" panose="020B0604020202020204" pitchFamily="34" charset="0"/>
              </a:rPr>
              <a:t>Horizontal analysis of</a:t>
            </a:r>
          </a:p>
          <a:p>
            <a:pPr algn="l"/>
            <a:r>
              <a:rPr lang="en-US" altLang="en-US" sz="1200" dirty="0">
                <a:latin typeface="Liberation Sans" panose="020B0604020202020204" pitchFamily="34" charset="0"/>
              </a:rPr>
              <a:t>Income statements</a:t>
            </a:r>
          </a:p>
        </p:txBody>
      </p:sp>
      <p:sp>
        <p:nvSpPr>
          <p:cNvPr id="9221" name="Rectangle 8"/>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Horizontal Analysis</a:t>
            </a:r>
          </a:p>
        </p:txBody>
      </p:sp>
      <p:sp>
        <p:nvSpPr>
          <p:cNvPr id="9222"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pic>
        <p:nvPicPr>
          <p:cNvPr id="9224"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4572000"/>
            <a:ext cx="1909763" cy="17446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9225" name="Picture 9"/>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1295399"/>
            <a:ext cx="6096000" cy="4788299"/>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533400" y="1447800"/>
            <a:ext cx="8229600"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69215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ts val="1200"/>
              </a:spcBef>
            </a:pPr>
            <a:r>
              <a:rPr lang="en-US" sz="2300" b="1" dirty="0">
                <a:solidFill>
                  <a:schemeClr val="tx2">
                    <a:lumMod val="75000"/>
                  </a:schemeClr>
                </a:solidFill>
                <a:latin typeface="Liberation Sans" panose="020B0604020202020204" pitchFamily="34" charset="0"/>
              </a:rPr>
              <a:t>Sustainable income</a:t>
            </a:r>
            <a:r>
              <a:rPr lang="en-US" sz="2300" dirty="0">
                <a:latin typeface="Liberation Sans" panose="020B0604020202020204" pitchFamily="34" charset="0"/>
              </a:rPr>
              <a:t> is the most likely level of income to be obtained by a company in the future. </a:t>
            </a:r>
            <a:r>
              <a:rPr lang="en-US" sz="2300" b="1" dirty="0">
                <a:solidFill>
                  <a:srgbClr val="7030A0"/>
                </a:solidFill>
                <a:latin typeface="Liberation Sans" panose="020B0604020202020204" pitchFamily="34" charset="0"/>
              </a:rPr>
              <a:t>It differs from actual net income by the amount of unusual revenues, expenses, gains, and losses included in the current year’s income.</a:t>
            </a:r>
          </a:p>
          <a:p>
            <a:pPr algn="l">
              <a:lnSpc>
                <a:spcPct val="125000"/>
              </a:lnSpc>
              <a:spcBef>
                <a:spcPts val="1200"/>
              </a:spcBef>
            </a:pPr>
            <a:r>
              <a:rPr lang="en-US" sz="2300" dirty="0">
                <a:latin typeface="Liberation Sans" panose="020B0604020202020204" pitchFamily="34" charset="0"/>
              </a:rPr>
              <a:t>Information on unusual items such as gains or losses on discontinued items and components of other comprehensive income are disclosed.</a:t>
            </a:r>
            <a:endParaRPr lang="en-US" altLang="en-US" sz="2300" dirty="0">
              <a:latin typeface="Liberation Sans" panose="020B0604020202020204" pitchFamily="34" charset="0"/>
            </a:endParaRPr>
          </a:p>
          <a:p>
            <a:pPr algn="l">
              <a:lnSpc>
                <a:spcPct val="125000"/>
              </a:lnSpc>
              <a:spcBef>
                <a:spcPts val="1200"/>
              </a:spcBef>
            </a:pPr>
            <a:r>
              <a:rPr lang="en-US" altLang="en-US" sz="2300" dirty="0">
                <a:latin typeface="Liberation Sans" panose="020B0604020202020204" pitchFamily="34" charset="0"/>
              </a:rPr>
              <a:t>These unusual items are reported </a:t>
            </a:r>
            <a:r>
              <a:rPr lang="en-US" altLang="en-US" sz="2300" b="1" dirty="0">
                <a:latin typeface="Liberation Sans" panose="020B0604020202020204" pitchFamily="34" charset="0"/>
              </a:rPr>
              <a:t>net of income taxes</a:t>
            </a:r>
            <a:r>
              <a:rPr lang="en-US" altLang="en-US" sz="2300" dirty="0">
                <a:latin typeface="Liberation Sans" panose="020B0604020202020204" pitchFamily="34" charset="0"/>
              </a:rPr>
              <a:t>.</a:t>
            </a:r>
          </a:p>
        </p:txBody>
      </p:sp>
      <p:sp>
        <p:nvSpPr>
          <p:cNvPr id="5837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3</a:t>
            </a:r>
          </a:p>
        </p:txBody>
      </p:sp>
      <p:sp>
        <p:nvSpPr>
          <p:cNvPr id="6" name="Rectangle 6"/>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pPr algn="l"/>
            <a:r>
              <a:rPr lang="en-US" altLang="en-US" sz="1700" b="1" dirty="0">
                <a:effectLst/>
                <a:latin typeface="Liberation Sans" panose="020B0604020202020204" pitchFamily="34" charset="0"/>
              </a:rPr>
              <a:t>LEARNING</a:t>
            </a:r>
          </a:p>
          <a:p>
            <a:pPr algn="l"/>
            <a:r>
              <a:rPr lang="en-US" altLang="en-US" sz="1700" b="1" dirty="0">
                <a:effectLst/>
                <a:latin typeface="Liberation Sans" panose="020B0604020202020204" pitchFamily="34" charset="0"/>
              </a:rPr>
              <a:t>OBJECTIVE</a:t>
            </a:r>
          </a:p>
        </p:txBody>
      </p:sp>
      <p:sp>
        <p:nvSpPr>
          <p:cNvPr id="7" name="Rectangle 5"/>
          <p:cNvSpPr>
            <a:spLocks noChangeArrowheads="1"/>
          </p:cNvSpPr>
          <p:nvPr/>
        </p:nvSpPr>
        <p:spPr bwMode="auto">
          <a:xfrm>
            <a:off x="2540000" y="316533"/>
            <a:ext cx="6241143" cy="844262"/>
          </a:xfrm>
          <a:prstGeom prst="rect">
            <a:avLst/>
          </a:prstGeom>
          <a:solidFill>
            <a:schemeClr val="tx2">
              <a:lumMod val="75000"/>
            </a:schemeClr>
          </a:solidFill>
          <a:ln>
            <a:noFill/>
          </a:ln>
          <a:effectLst/>
        </p:spPr>
        <p:txBody>
          <a:bodyPr wrap="square" lIns="86493" tIns="34597" rIns="86493" bIns="43247" anchor="ctr"/>
          <a:lstStyle/>
          <a:p>
            <a:pPr marL="109538" algn="l"/>
            <a:r>
              <a:rPr lang="en-US" sz="2500" b="1" dirty="0">
                <a:solidFill>
                  <a:schemeClr val="bg1"/>
                </a:solidFill>
                <a:latin typeface="Liberation Sans" panose="020B0604020202020204" pitchFamily="34" charset="0"/>
              </a:rPr>
              <a:t>Apply the concept of sustainable income.</a:t>
            </a:r>
          </a:p>
        </p:txBody>
      </p:sp>
      <p:sp>
        <p:nvSpPr>
          <p:cNvPr id="8" name="Oval 7"/>
          <p:cNvSpPr/>
          <p:nvPr/>
        </p:nvSpPr>
        <p:spPr bwMode="auto">
          <a:xfrm>
            <a:off x="1872343" y="485775"/>
            <a:ext cx="522514" cy="514350"/>
          </a:xfrm>
          <a:prstGeom prst="ellipse">
            <a:avLst/>
          </a:prstGeom>
          <a:solidFill>
            <a:srgbClr val="FF00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b="1" dirty="0">
                <a:solidFill>
                  <a:schemeClr val="bg1"/>
                </a:solidFill>
                <a:effectLst/>
                <a:latin typeface="Liberation Sans" panose="020B0604020202020204" pitchFamily="34" charset="0"/>
              </a:rPr>
              <a:t>3</a:t>
            </a:r>
          </a:p>
        </p:txBody>
      </p:sp>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533400" y="1295400"/>
            <a:ext cx="8077200" cy="27226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defRPr>
            </a:lvl1pPr>
            <a:lvl2pPr marL="803275" indent="-568325">
              <a:defRPr sz="2400">
                <a:solidFill>
                  <a:schemeClr val="tx1"/>
                </a:solidFill>
                <a:latin typeface="Times New Roman" pitchFamily="18" charset="0"/>
              </a:defRPr>
            </a:lvl2pPr>
            <a:lvl3pPr marL="1482725" indent="-4572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lvl="1" algn="l">
              <a:lnSpc>
                <a:spcPct val="125000"/>
              </a:lnSpc>
              <a:spcBef>
                <a:spcPts val="1200"/>
              </a:spcBef>
              <a:buFontTx/>
              <a:buAutoNum type="alphaLcParenBoth"/>
            </a:pPr>
            <a:r>
              <a:rPr lang="en-US" altLang="en-US" sz="2300" dirty="0">
                <a:latin typeface="Liberation Sans" panose="020B0604020202020204" pitchFamily="34" charset="0"/>
              </a:rPr>
              <a:t>Disposal of a </a:t>
            </a:r>
            <a:r>
              <a:rPr lang="en-US" altLang="en-US" sz="2300" b="1" dirty="0">
                <a:latin typeface="Liberation Sans" panose="020B0604020202020204" pitchFamily="34" charset="0"/>
              </a:rPr>
              <a:t>significant component </a:t>
            </a:r>
            <a:r>
              <a:rPr lang="en-US" altLang="en-US" sz="2300" dirty="0">
                <a:latin typeface="Liberation Sans" panose="020B0604020202020204" pitchFamily="34" charset="0"/>
              </a:rPr>
              <a:t>of a business.</a:t>
            </a:r>
          </a:p>
          <a:p>
            <a:pPr lvl="1" algn="l">
              <a:lnSpc>
                <a:spcPct val="125000"/>
              </a:lnSpc>
              <a:spcBef>
                <a:spcPts val="1200"/>
              </a:spcBef>
              <a:buFontTx/>
              <a:buAutoNum type="alphaLcParenBoth"/>
            </a:pPr>
            <a:r>
              <a:rPr lang="en-US" altLang="en-US" sz="2300" dirty="0">
                <a:latin typeface="Liberation Sans" panose="020B0604020202020204" pitchFamily="34" charset="0"/>
              </a:rPr>
              <a:t>Report the income (loss) from discontinued operations in two parts: </a:t>
            </a:r>
          </a:p>
          <a:p>
            <a:pPr lvl="2" algn="l">
              <a:lnSpc>
                <a:spcPct val="125000"/>
              </a:lnSpc>
              <a:spcBef>
                <a:spcPts val="1200"/>
              </a:spcBef>
              <a:buFontTx/>
              <a:buAutoNum type="arabicPeriod"/>
            </a:pPr>
            <a:r>
              <a:rPr lang="en-US" altLang="en-US" sz="2200" dirty="0">
                <a:latin typeface="Liberation Sans" panose="020B0604020202020204" pitchFamily="34" charset="0"/>
              </a:rPr>
              <a:t>income (loss) from operations (net of tax) and </a:t>
            </a:r>
          </a:p>
          <a:p>
            <a:pPr lvl="2" algn="l">
              <a:lnSpc>
                <a:spcPct val="125000"/>
              </a:lnSpc>
              <a:spcBef>
                <a:spcPts val="1200"/>
              </a:spcBef>
              <a:buFontTx/>
              <a:buAutoNum type="arabicPeriod"/>
            </a:pPr>
            <a:r>
              <a:rPr lang="en-US" altLang="en-US" sz="2200" dirty="0">
                <a:latin typeface="Liberation Sans" panose="020B0604020202020204" pitchFamily="34" charset="0"/>
              </a:rPr>
              <a:t>gain (loss) on disposal (net of tax).</a:t>
            </a:r>
          </a:p>
        </p:txBody>
      </p:sp>
      <p:sp>
        <p:nvSpPr>
          <p:cNvPr id="59395" name="Rectangle 8"/>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Discontinued Operations</a:t>
            </a:r>
          </a:p>
        </p:txBody>
      </p:sp>
      <p:sp>
        <p:nvSpPr>
          <p:cNvPr id="59396"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9398"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3</a:t>
            </a:r>
          </a:p>
        </p:txBody>
      </p:sp>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533400" y="1308100"/>
            <a:ext cx="8153400" cy="3631763"/>
          </a:xfrm>
          <a:prstGeom prst="rect">
            <a:avLst/>
          </a:prstGeom>
          <a:noFill/>
          <a:ln>
            <a:noFill/>
          </a:ln>
          <a:effectLst/>
          <a:extLst>
            <a:ext uri="{909E8E84-426E-40DD-AFC4-6F175D3DCCD1}">
              <a14:hiddenFill xmlns:a14="http://schemas.microsoft.com/office/drawing/2010/main">
                <a:solidFill>
                  <a:srgbClr val="FAF2B6"/>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pPr>
            <a:r>
              <a:rPr lang="en-US" altLang="en-US" sz="2300" b="1" dirty="0">
                <a:latin typeface="Liberation Sans" panose="020B0604020202020204" pitchFamily="34" charset="0"/>
              </a:rPr>
              <a:t>Illustration:  </a:t>
            </a:r>
            <a:r>
              <a:rPr lang="en-US" altLang="en-US" sz="2300" dirty="0">
                <a:latin typeface="Liberation Sans" panose="020B0604020202020204" pitchFamily="34" charset="0"/>
              </a:rPr>
              <a:t>During 2017 AE Inc. has income before income taxes of $79,000,000. During 2017, AE Inc. discontinued and sold its unprofitable chemical division. The loss in 2017 from chemical operations (net of $135,000 taxes) was $315,000. The loss on disposal of the chemical division (net of $81,000 taxes) was $189,000. Assuming a 30% tax rate on income. Show how this discontinued operation would be presented on the income statement.</a:t>
            </a:r>
          </a:p>
        </p:txBody>
      </p:sp>
      <p:sp>
        <p:nvSpPr>
          <p:cNvPr id="60420" name="Line 2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0421"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3</a:t>
            </a:r>
          </a:p>
        </p:txBody>
      </p:sp>
      <p:sp>
        <p:nvSpPr>
          <p:cNvPr id="6" name="Rectangle 8"/>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Discontinued Operations</a:t>
            </a:r>
          </a:p>
        </p:txBody>
      </p:sp>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7"/>
          <p:cNvSpPr>
            <a:spLocks noChangeArrowheads="1"/>
          </p:cNvSpPr>
          <p:nvPr/>
        </p:nvSpPr>
        <p:spPr bwMode="auto">
          <a:xfrm>
            <a:off x="6019800" y="2209800"/>
            <a:ext cx="304800" cy="304800"/>
          </a:xfrm>
          <a:prstGeom prst="flowChartMerge">
            <a:avLst/>
          </a:prstGeom>
          <a:solidFill>
            <a:srgbClr val="005B8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61443" name="AutoShape 8"/>
          <p:cNvSpPr>
            <a:spLocks noChangeArrowheads="1"/>
          </p:cNvSpPr>
          <p:nvPr/>
        </p:nvSpPr>
        <p:spPr bwMode="auto">
          <a:xfrm>
            <a:off x="7924800" y="2209800"/>
            <a:ext cx="304800" cy="304800"/>
          </a:xfrm>
          <a:prstGeom prst="flowChartMerge">
            <a:avLst/>
          </a:prstGeom>
          <a:solidFill>
            <a:srgbClr val="005B8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61444" name="AutoShape 9"/>
          <p:cNvSpPr>
            <a:spLocks noChangeArrowheads="1"/>
          </p:cNvSpPr>
          <p:nvPr/>
        </p:nvSpPr>
        <p:spPr bwMode="auto">
          <a:xfrm>
            <a:off x="4114800" y="2209800"/>
            <a:ext cx="304800" cy="304800"/>
          </a:xfrm>
          <a:prstGeom prst="flowChartMerge">
            <a:avLst/>
          </a:prstGeom>
          <a:solidFill>
            <a:srgbClr val="005B8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61445" name="Line 2"/>
          <p:cNvSpPr>
            <a:spLocks noChangeShapeType="1"/>
          </p:cNvSpPr>
          <p:nvPr/>
        </p:nvSpPr>
        <p:spPr bwMode="auto">
          <a:xfrm flipV="1">
            <a:off x="1524000" y="4800600"/>
            <a:ext cx="0" cy="1143000"/>
          </a:xfrm>
          <a:prstGeom prst="line">
            <a:avLst/>
          </a:prstGeom>
          <a:noFill/>
          <a:ln w="381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1446" name="Line 3"/>
          <p:cNvSpPr>
            <a:spLocks noChangeShapeType="1"/>
          </p:cNvSpPr>
          <p:nvPr/>
        </p:nvSpPr>
        <p:spPr bwMode="auto">
          <a:xfrm>
            <a:off x="3124200" y="4448175"/>
            <a:ext cx="304800" cy="0"/>
          </a:xfrm>
          <a:prstGeom prst="line">
            <a:avLst/>
          </a:prstGeom>
          <a:noFill/>
          <a:ln w="38100" cap="sq">
            <a:solidFill>
              <a:srgbClr val="8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graphicFrame>
        <p:nvGraphicFramePr>
          <p:cNvPr id="61447" name="Object 5"/>
          <p:cNvGraphicFramePr>
            <a:graphicFrameLocks noChangeAspect="1"/>
          </p:cNvGraphicFramePr>
          <p:nvPr>
            <p:extLst>
              <p:ext uri="{D42A27DB-BD31-4B8C-83A1-F6EECF244321}">
                <p14:modId xmlns:p14="http://schemas.microsoft.com/office/powerpoint/2010/main" val="3485559985"/>
              </p:ext>
            </p:extLst>
          </p:nvPr>
        </p:nvGraphicFramePr>
        <p:xfrm>
          <a:off x="3505200" y="2555875"/>
          <a:ext cx="5413375" cy="3708400"/>
        </p:xfrm>
        <a:graphic>
          <a:graphicData uri="http://schemas.openxmlformats.org/presentationml/2006/ole">
            <mc:AlternateContent xmlns:mc="http://schemas.openxmlformats.org/markup-compatibility/2006">
              <mc:Choice xmlns:v="urn:schemas-microsoft-com:vml" Requires="v">
                <p:oleObj name="Worksheet" r:id="rId3" imgW="4648112" imgH="3248111" progId="Excel.Sheet.8">
                  <p:embed/>
                </p:oleObj>
              </mc:Choice>
              <mc:Fallback>
                <p:oleObj name="Worksheet" r:id="rId3" imgW="4648112" imgH="3248111" progId="Excel.Sheet.8">
                  <p:embed/>
                  <p:pic>
                    <p:nvPicPr>
                      <p:cNvPr id="0" name="Object 5"/>
                      <p:cNvPicPr>
                        <a:picLocks noChangeAspect="1" noChangeArrowheads="1"/>
                      </p:cNvPicPr>
                      <p:nvPr/>
                    </p:nvPicPr>
                    <p:blipFill>
                      <a:blip r:embed="rId4"/>
                      <a:srcRect/>
                      <a:stretch>
                        <a:fillRect/>
                      </a:stretch>
                    </p:blipFill>
                    <p:spPr bwMode="auto">
                      <a:xfrm>
                        <a:off x="3505200" y="2555875"/>
                        <a:ext cx="5413375" cy="3708400"/>
                      </a:xfrm>
                      <a:prstGeom prst="rect">
                        <a:avLst/>
                      </a:prstGeom>
                      <a:solidFill>
                        <a:schemeClr val="bg1"/>
                      </a:solidFill>
                      <a:ln w="28575">
                        <a:solidFill>
                          <a:schemeClr val="tx1"/>
                        </a:solidFill>
                        <a:miter lim="800000"/>
                        <a:headEnd/>
                        <a:tailEnd/>
                      </a:ln>
                    </p:spPr>
                  </p:pic>
                </p:oleObj>
              </mc:Fallback>
            </mc:AlternateContent>
          </a:graphicData>
        </a:graphic>
      </p:graphicFrame>
      <p:graphicFrame>
        <p:nvGraphicFramePr>
          <p:cNvPr id="61448" name="Object 6"/>
          <p:cNvGraphicFramePr>
            <a:graphicFrameLocks noChangeAspect="1"/>
          </p:cNvGraphicFramePr>
          <p:nvPr>
            <p:extLst>
              <p:ext uri="{D42A27DB-BD31-4B8C-83A1-F6EECF244321}">
                <p14:modId xmlns:p14="http://schemas.microsoft.com/office/powerpoint/2010/main" val="2411724745"/>
              </p:ext>
            </p:extLst>
          </p:nvPr>
        </p:nvGraphicFramePr>
        <p:xfrm>
          <a:off x="3505200" y="1157288"/>
          <a:ext cx="5435600" cy="1050925"/>
        </p:xfrm>
        <a:graphic>
          <a:graphicData uri="http://schemas.openxmlformats.org/presentationml/2006/ole">
            <mc:AlternateContent xmlns:mc="http://schemas.openxmlformats.org/markup-compatibility/2006">
              <mc:Choice xmlns:v="urn:schemas-microsoft-com:vml" Requires="v">
                <p:oleObj name="Worksheet" r:id="rId5" imgW="4667278" imgH="904817" progId="Excel.Sheet.8">
                  <p:embed/>
                </p:oleObj>
              </mc:Choice>
              <mc:Fallback>
                <p:oleObj name="Worksheet" r:id="rId5" imgW="4667278" imgH="904817" progId="Excel.Sheet.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1157288"/>
                        <a:ext cx="5435600" cy="1050925"/>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9" name="Text Box 10"/>
          <p:cNvSpPr txBox="1">
            <a:spLocks noChangeArrowheads="1"/>
          </p:cNvSpPr>
          <p:nvPr/>
        </p:nvSpPr>
        <p:spPr bwMode="auto">
          <a:xfrm>
            <a:off x="152400" y="1524000"/>
            <a:ext cx="3124200" cy="1446550"/>
          </a:xfrm>
          <a:prstGeom prst="rect">
            <a:avLst/>
          </a:prstGeom>
          <a:solidFill>
            <a:schemeClr val="bg1"/>
          </a:solidFill>
          <a:ln>
            <a:noFill/>
          </a:ln>
          <a:effectLst/>
          <a:extLst>
            <a:ext uri="{91240B29-F687-4F45-9708-019B960494DF}">
              <a14:hiddenLine xmlns:a14="http://schemas.microsoft.com/office/drawing/2010/main" w="38100" cap="sq">
                <a:solidFill>
                  <a:schemeClr val="tx1"/>
                </a:solidFill>
                <a:miter lim="800000"/>
                <a:headEnd type="none" w="sm" len="sm"/>
                <a:tailEnd type="none" w="sm" len="sm"/>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nSpc>
                <a:spcPct val="110000"/>
              </a:lnSpc>
              <a:spcBef>
                <a:spcPct val="30000"/>
              </a:spcBef>
              <a:spcAft>
                <a:spcPct val="20000"/>
              </a:spcAft>
              <a:buSzPct val="80000"/>
            </a:pPr>
            <a:r>
              <a:rPr lang="en-US" altLang="en-US" sz="2000" b="1" dirty="0">
                <a:solidFill>
                  <a:schemeClr val="bg2"/>
                </a:solidFill>
                <a:latin typeface="Liberation Sans" panose="020B0604020202020204" pitchFamily="34" charset="0"/>
              </a:rPr>
              <a:t>Discontinued Operations are reported after “Income from continuing operations.”</a:t>
            </a:r>
          </a:p>
        </p:txBody>
      </p:sp>
      <p:sp>
        <p:nvSpPr>
          <p:cNvPr id="61450" name="Text Box 11"/>
          <p:cNvSpPr txBox="1">
            <a:spLocks noChangeArrowheads="1"/>
          </p:cNvSpPr>
          <p:nvPr/>
        </p:nvSpPr>
        <p:spPr bwMode="auto">
          <a:xfrm>
            <a:off x="228600" y="4038600"/>
            <a:ext cx="2895600" cy="790575"/>
          </a:xfrm>
          <a:prstGeom prst="rect">
            <a:avLst/>
          </a:prstGeom>
          <a:solidFill>
            <a:srgbClr val="FAF2B6"/>
          </a:solidFill>
          <a:ln w="28575" cap="sq" algn="ctr">
            <a:solidFill>
              <a:schemeClr val="tx1"/>
            </a:solidFill>
            <a:miter lim="800000"/>
            <a:headEnd type="none" w="sm" len="sm"/>
            <a:tailEnd type="none" w="sm" len="sm"/>
          </a:ln>
          <a:effectLst>
            <a:outerShdw dist="35921" dir="2700000" algn="ctr" rotWithShape="0">
              <a:schemeClr val="bg2"/>
            </a:outerShdw>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nSpc>
                <a:spcPct val="110000"/>
              </a:lnSpc>
              <a:spcBef>
                <a:spcPct val="30000"/>
              </a:spcBef>
              <a:spcAft>
                <a:spcPct val="20000"/>
              </a:spcAft>
              <a:buSzPct val="80000"/>
            </a:pPr>
            <a:r>
              <a:rPr lang="en-US" altLang="en-US" sz="2000" dirty="0">
                <a:solidFill>
                  <a:schemeClr val="bg2"/>
                </a:solidFill>
                <a:latin typeface="Liberation Sans" panose="020B0604020202020204" pitchFamily="34" charset="0"/>
              </a:rPr>
              <a:t>Previously labeled as “Net Income”. </a:t>
            </a:r>
          </a:p>
        </p:txBody>
      </p:sp>
      <p:sp>
        <p:nvSpPr>
          <p:cNvPr id="61451" name="Line 12"/>
          <p:cNvSpPr>
            <a:spLocks noChangeShapeType="1"/>
          </p:cNvSpPr>
          <p:nvPr/>
        </p:nvSpPr>
        <p:spPr bwMode="auto">
          <a:xfrm>
            <a:off x="1524000" y="5972175"/>
            <a:ext cx="1905000" cy="0"/>
          </a:xfrm>
          <a:prstGeom prst="line">
            <a:avLst/>
          </a:prstGeom>
          <a:noFill/>
          <a:ln w="38100" cap="sq">
            <a:solidFill>
              <a:srgbClr val="8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1452" name="Text Box 13"/>
          <p:cNvSpPr txBox="1">
            <a:spLocks noChangeArrowheads="1"/>
          </p:cNvSpPr>
          <p:nvPr/>
        </p:nvSpPr>
        <p:spPr bwMode="auto">
          <a:xfrm>
            <a:off x="1447800" y="55753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dirty="0">
                <a:latin typeface="Liberation Sans" panose="020B0604020202020204" pitchFamily="34" charset="0"/>
              </a:rPr>
              <a:t>Moved to</a:t>
            </a:r>
          </a:p>
        </p:txBody>
      </p:sp>
      <p:sp>
        <p:nvSpPr>
          <p:cNvPr id="61454" name="Line 1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1455"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3</a:t>
            </a:r>
          </a:p>
        </p:txBody>
      </p:sp>
      <p:sp>
        <p:nvSpPr>
          <p:cNvPr id="16" name="Rectangle 8"/>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Discontinued Operations</a:t>
            </a:r>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ChangeArrowheads="1"/>
          </p:cNvSpPr>
          <p:nvPr/>
        </p:nvSpPr>
        <p:spPr bwMode="auto">
          <a:xfrm>
            <a:off x="5257800" y="4343400"/>
            <a:ext cx="3200400" cy="1524000"/>
          </a:xfrm>
          <a:prstGeom prst="rect">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lIns="90488" tIns="109728" rIns="90488" bIns="44450"/>
          <a:lstStyle>
            <a:lvl1pPr marL="346075" indent="-290513">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25000"/>
              </a:spcBef>
              <a:buClr>
                <a:srgbClr val="CC0000"/>
              </a:buClr>
              <a:buSzPct val="80000"/>
              <a:buFont typeface="Wingdings" pitchFamily="2" charset="2"/>
              <a:buBlip>
                <a:blip r:embed="rId3"/>
              </a:buBlip>
            </a:pPr>
            <a:r>
              <a:rPr lang="en-US" altLang="en-US" sz="2000" dirty="0">
                <a:solidFill>
                  <a:schemeClr val="bg2"/>
                </a:solidFill>
                <a:latin typeface="Liberation Sans" panose="020B0604020202020204" pitchFamily="34" charset="0"/>
              </a:rPr>
              <a:t>Unrealized gains and losses on available-for-sale securities.</a:t>
            </a:r>
          </a:p>
          <a:p>
            <a:pPr algn="l">
              <a:spcBef>
                <a:spcPct val="25000"/>
              </a:spcBef>
              <a:buClr>
                <a:srgbClr val="CC0000"/>
              </a:buClr>
              <a:buSzPct val="80000"/>
              <a:buFont typeface="Wingdings" pitchFamily="2" charset="2"/>
              <a:buBlip>
                <a:blip r:embed="rId3"/>
              </a:buBlip>
            </a:pPr>
            <a:r>
              <a:rPr lang="en-US" altLang="en-US" sz="2000" dirty="0">
                <a:solidFill>
                  <a:schemeClr val="bg2"/>
                </a:solidFill>
                <a:latin typeface="Liberation Sans" panose="020B0604020202020204" pitchFamily="34" charset="0"/>
              </a:rPr>
              <a:t>Plus other items</a:t>
            </a:r>
          </a:p>
        </p:txBody>
      </p:sp>
      <p:sp>
        <p:nvSpPr>
          <p:cNvPr id="70659" name="Text Box 7"/>
          <p:cNvSpPr txBox="1">
            <a:spLocks noChangeArrowheads="1"/>
          </p:cNvSpPr>
          <p:nvPr/>
        </p:nvSpPr>
        <p:spPr bwMode="auto">
          <a:xfrm>
            <a:off x="4572000" y="4495800"/>
            <a:ext cx="45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3600" b="1" dirty="0">
                <a:latin typeface="Liberation Sans" panose="020B0604020202020204" pitchFamily="34" charset="0"/>
              </a:rPr>
              <a:t>+</a:t>
            </a:r>
          </a:p>
        </p:txBody>
      </p:sp>
      <p:sp>
        <p:nvSpPr>
          <p:cNvPr id="65540" name="Rectangle 8"/>
          <p:cNvSpPr>
            <a:spLocks noChangeArrowheads="1"/>
          </p:cNvSpPr>
          <p:nvPr/>
        </p:nvSpPr>
        <p:spPr bwMode="auto">
          <a:xfrm>
            <a:off x="5257800" y="3505200"/>
            <a:ext cx="3200400" cy="838200"/>
          </a:xfrm>
          <a:prstGeom prst="rect">
            <a:avLst/>
          </a:prstGeom>
          <a:solidFill>
            <a:srgbClr val="F7EA89"/>
          </a:solidFill>
          <a:ln w="38100">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lIns="90488" tIns="109728" rIns="90488" bIns="44450"/>
          <a:lstStyle>
            <a:lvl1pPr marL="1588">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buClr>
                <a:srgbClr val="CC0000"/>
              </a:buClr>
              <a:buSzPct val="80000"/>
              <a:buFont typeface="Wingdings" pitchFamily="2" charset="2"/>
              <a:buNone/>
            </a:pPr>
            <a:r>
              <a:rPr lang="en-US" altLang="en-US" sz="2000" dirty="0">
                <a:solidFill>
                  <a:schemeClr val="bg2"/>
                </a:solidFill>
                <a:latin typeface="Liberation Sans" panose="020B0604020202020204" pitchFamily="34" charset="0"/>
              </a:rPr>
              <a:t>Reported in </a:t>
            </a:r>
          </a:p>
          <a:p>
            <a:pPr>
              <a:buClr>
                <a:srgbClr val="CC0000"/>
              </a:buClr>
              <a:buSzPct val="80000"/>
              <a:buFont typeface="Wingdings" pitchFamily="2" charset="2"/>
              <a:buNone/>
            </a:pPr>
            <a:r>
              <a:rPr lang="en-US" altLang="en-US" sz="2000" dirty="0">
                <a:solidFill>
                  <a:schemeClr val="bg2"/>
                </a:solidFill>
                <a:latin typeface="Liberation Sans" panose="020B0604020202020204" pitchFamily="34" charset="0"/>
              </a:rPr>
              <a:t>Stockholders’ Equity</a:t>
            </a:r>
          </a:p>
          <a:p>
            <a:pPr>
              <a:buClr>
                <a:srgbClr val="CC0000"/>
              </a:buClr>
              <a:buSzPct val="80000"/>
              <a:buFont typeface="Wingdings" pitchFamily="2" charset="2"/>
              <a:buNone/>
            </a:pPr>
            <a:endParaRPr lang="en-US" altLang="en-US" sz="2000" dirty="0">
              <a:solidFill>
                <a:schemeClr val="bg2"/>
              </a:solidFill>
              <a:latin typeface="Liberation Sans" panose="020B0604020202020204" pitchFamily="34" charset="0"/>
            </a:endParaRPr>
          </a:p>
        </p:txBody>
      </p:sp>
      <p:sp>
        <p:nvSpPr>
          <p:cNvPr id="70662" name="Rectangle 15"/>
          <p:cNvSpPr>
            <a:spLocks noChangeArrowheads="1"/>
          </p:cNvSpPr>
          <p:nvPr/>
        </p:nvSpPr>
        <p:spPr bwMode="auto">
          <a:xfrm>
            <a:off x="5105400" y="1295400"/>
            <a:ext cx="37338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pPr>
            <a:r>
              <a:rPr lang="en-US" altLang="en-US" sz="2000" dirty="0">
                <a:solidFill>
                  <a:schemeClr val="bg2"/>
                </a:solidFill>
                <a:latin typeface="Liberation Sans" panose="020B0604020202020204" pitchFamily="34" charset="0"/>
              </a:rPr>
              <a:t>All changes in stockholders’ equity except those resulting from investments by stockholders and distributions to stockholders.</a:t>
            </a:r>
          </a:p>
        </p:txBody>
      </p:sp>
      <p:sp>
        <p:nvSpPr>
          <p:cNvPr id="70663" name="Rectangle 16"/>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Other Comprehensive Income</a:t>
            </a:r>
          </a:p>
        </p:txBody>
      </p:sp>
      <p:sp>
        <p:nvSpPr>
          <p:cNvPr id="70664" name="Line 17"/>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graphicFrame>
        <p:nvGraphicFramePr>
          <p:cNvPr id="70665" name="Object 4"/>
          <p:cNvGraphicFramePr>
            <a:graphicFrameLocks noChangeAspect="1"/>
          </p:cNvGraphicFramePr>
          <p:nvPr>
            <p:extLst>
              <p:ext uri="{D42A27DB-BD31-4B8C-83A1-F6EECF244321}">
                <p14:modId xmlns:p14="http://schemas.microsoft.com/office/powerpoint/2010/main" val="262591783"/>
              </p:ext>
            </p:extLst>
          </p:nvPr>
        </p:nvGraphicFramePr>
        <p:xfrm>
          <a:off x="414337" y="1420504"/>
          <a:ext cx="4081463" cy="4623599"/>
        </p:xfrm>
        <a:graphic>
          <a:graphicData uri="http://schemas.openxmlformats.org/presentationml/2006/ole">
            <mc:AlternateContent xmlns:mc="http://schemas.openxmlformats.org/markup-compatibility/2006">
              <mc:Choice xmlns:v="urn:schemas-microsoft-com:vml" Requires="v">
                <p:oleObj name="Worksheet" r:id="rId4" imgW="3752718" imgH="4238497" progId="Excel.Sheet.8">
                  <p:embed/>
                </p:oleObj>
              </mc:Choice>
              <mc:Fallback>
                <p:oleObj name="Worksheet" r:id="rId4" imgW="3752718" imgH="4238497" progId="Excel.Shee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37" y="1420504"/>
                        <a:ext cx="4081463" cy="4623599"/>
                      </a:xfrm>
                      <a:prstGeom prst="rect">
                        <a:avLst/>
                      </a:prstGeom>
                      <a:solidFill>
                        <a:schemeClr val="bg1"/>
                      </a:solidFill>
                      <a:ln w="28575">
                        <a:solidFill>
                          <a:schemeClr val="tx1"/>
                        </a:solidFill>
                        <a:miter lim="800000"/>
                        <a:headEnd/>
                        <a:tailEnd/>
                      </a:ln>
                      <a:effectLst/>
                    </p:spPr>
                  </p:pic>
                </p:oleObj>
              </mc:Fallback>
            </mc:AlternateContent>
          </a:graphicData>
        </a:graphic>
      </p:graphicFrame>
      <p:sp>
        <p:nvSpPr>
          <p:cNvPr id="70666"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3</a:t>
            </a:r>
          </a:p>
        </p:txBody>
      </p:sp>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533400" y="1295400"/>
            <a:ext cx="8077200" cy="4985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68580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ts val="1200"/>
              </a:spcBef>
              <a:buClr>
                <a:srgbClr val="800000"/>
              </a:buClr>
              <a:buSzPct val="80000"/>
              <a:buFont typeface="Wingdings" pitchFamily="2" charset="2"/>
              <a:buNone/>
            </a:pPr>
            <a:r>
              <a:rPr lang="en-US" sz="2000" b="1" dirty="0">
                <a:latin typeface="Liberation Sans" panose="020B0604020202020204" pitchFamily="34" charset="0"/>
              </a:rPr>
              <a:t>Illustration:</a:t>
            </a:r>
            <a:r>
              <a:rPr lang="en-US" sz="2000" dirty="0">
                <a:latin typeface="Liberation Sans" panose="020B0604020202020204" pitchFamily="34" charset="0"/>
              </a:rPr>
              <a:t> During 2017 Stassi Company purchased IBM stock for $10,000 as an investment. At the end of 2017, Stassi was still holding the investment, but the stock’s market price was now $8,000. In this case, Stassi is required to reduce the recorded value of its IBM investment by $2,000. The $2,000 difference is an unrealized loss.</a:t>
            </a:r>
          </a:p>
          <a:p>
            <a:pPr algn="l">
              <a:lnSpc>
                <a:spcPct val="120000"/>
              </a:lnSpc>
              <a:spcBef>
                <a:spcPts val="1200"/>
              </a:spcBef>
              <a:buClr>
                <a:srgbClr val="800000"/>
              </a:buClr>
              <a:buSzPct val="80000"/>
              <a:buFont typeface="Wingdings" pitchFamily="2" charset="2"/>
              <a:buNone/>
            </a:pPr>
            <a:r>
              <a:rPr lang="en-US" sz="2000" dirty="0">
                <a:latin typeface="Liberation Sans" panose="020B0604020202020204" pitchFamily="34" charset="0"/>
              </a:rPr>
              <a:t>Should Stassi include this $2,000 unrealized loss in net income? It depends on whether Stassi classifies the IBM stock as a trading security or an available-for-sale security. </a:t>
            </a:r>
          </a:p>
          <a:p>
            <a:pPr algn="l">
              <a:lnSpc>
                <a:spcPct val="120000"/>
              </a:lnSpc>
              <a:spcBef>
                <a:spcPts val="1200"/>
              </a:spcBef>
              <a:buClr>
                <a:srgbClr val="800000"/>
              </a:buClr>
              <a:buSzPct val="80000"/>
              <a:buFont typeface="Wingdings" pitchFamily="2" charset="2"/>
              <a:buNone/>
            </a:pPr>
            <a:r>
              <a:rPr lang="en-US" sz="2000" b="1" dirty="0">
                <a:latin typeface="Liberation Sans" panose="020B0604020202020204" pitchFamily="34" charset="0"/>
              </a:rPr>
              <a:t>Trading securities: </a:t>
            </a:r>
            <a:r>
              <a:rPr lang="en-US" sz="2000" dirty="0">
                <a:latin typeface="Liberation Sans" panose="020B0604020202020204" pitchFamily="34" charset="0"/>
              </a:rPr>
              <a:t>Unrealized gains and losses are reported in the “Other expenses and losses” section of the income statement.</a:t>
            </a:r>
          </a:p>
          <a:p>
            <a:pPr algn="l">
              <a:lnSpc>
                <a:spcPct val="120000"/>
              </a:lnSpc>
              <a:spcBef>
                <a:spcPts val="1200"/>
              </a:spcBef>
              <a:buClr>
                <a:srgbClr val="800000"/>
              </a:buClr>
              <a:buSzPct val="80000"/>
              <a:buFont typeface="Wingdings" pitchFamily="2" charset="2"/>
              <a:buNone/>
            </a:pPr>
            <a:r>
              <a:rPr lang="en-US" altLang="en-US" sz="2000" b="1" dirty="0">
                <a:latin typeface="Liberation Sans" panose="020B0604020202020204" pitchFamily="34" charset="0"/>
              </a:rPr>
              <a:t>Available-for-sale securities: </a:t>
            </a:r>
            <a:r>
              <a:rPr lang="en-US" altLang="en-US" sz="2000" dirty="0">
                <a:latin typeface="Liberation Sans" panose="020B0604020202020204" pitchFamily="34" charset="0"/>
              </a:rPr>
              <a:t>Unrealized gains and losses are reported as a direct adjustment to stockholders’ equity.</a:t>
            </a:r>
          </a:p>
        </p:txBody>
      </p:sp>
      <p:sp>
        <p:nvSpPr>
          <p:cNvPr id="71684"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1686"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3</a:t>
            </a:r>
          </a:p>
        </p:txBody>
      </p:sp>
      <p:sp>
        <p:nvSpPr>
          <p:cNvPr id="7" name="Rectangle 16"/>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Other Comprehensive Income</a:t>
            </a:r>
          </a:p>
        </p:txBody>
      </p:sp>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533400" y="1295400"/>
            <a:ext cx="80772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68580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ts val="1200"/>
              </a:spcBef>
              <a:buClr>
                <a:srgbClr val="800000"/>
              </a:buClr>
              <a:buSzPct val="80000"/>
              <a:buFont typeface="Wingdings" pitchFamily="2" charset="2"/>
              <a:buNone/>
            </a:pPr>
            <a:r>
              <a:rPr lang="en-US" sz="2000" dirty="0">
                <a:latin typeface="Liberation Sans" panose="020B0604020202020204" pitchFamily="34" charset="0"/>
              </a:rPr>
              <a:t>Assume Stassi Company classifies their investment in IBM stock as available-for-sale.</a:t>
            </a:r>
            <a:endParaRPr lang="en-US" altLang="en-US" sz="2000" dirty="0">
              <a:latin typeface="Liberation Sans" panose="020B0604020202020204" pitchFamily="34" charset="0"/>
            </a:endParaRPr>
          </a:p>
        </p:txBody>
      </p:sp>
      <p:sp>
        <p:nvSpPr>
          <p:cNvPr id="71684"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1686"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3</a:t>
            </a:r>
          </a:p>
        </p:txBody>
      </p:sp>
      <p:sp>
        <p:nvSpPr>
          <p:cNvPr id="7" name="Rectangle 16"/>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Other Comprehensive Income</a:t>
            </a:r>
          </a:p>
        </p:txBody>
      </p:sp>
      <p:sp>
        <p:nvSpPr>
          <p:cNvPr id="2" name="Rectangle 1"/>
          <p:cNvSpPr/>
          <p:nvPr/>
        </p:nvSpPr>
        <p:spPr>
          <a:xfrm>
            <a:off x="234286" y="4458327"/>
            <a:ext cx="2286000" cy="646331"/>
          </a:xfrm>
          <a:prstGeom prst="rect">
            <a:avLst/>
          </a:prstGeom>
        </p:spPr>
        <p:txBody>
          <a:bodyPr wrap="square">
            <a:spAutoFit/>
          </a:bodyPr>
          <a:lstStyle/>
          <a:p>
            <a:pPr algn="l"/>
            <a:r>
              <a:rPr lang="en-US" sz="1200" b="1" dirty="0">
                <a:latin typeface="Liberation Sans" panose="020B0604020202020204" pitchFamily="34" charset="0"/>
              </a:rPr>
              <a:t>Illustration 18-30</a:t>
            </a:r>
          </a:p>
          <a:p>
            <a:pPr algn="l"/>
            <a:r>
              <a:rPr lang="en-US" sz="1200" dirty="0">
                <a:latin typeface="Liberation Sans" panose="020B0604020202020204" pitchFamily="34" charset="0"/>
              </a:rPr>
              <a:t>Lower portion of statement of</a:t>
            </a:r>
          </a:p>
          <a:p>
            <a:pPr algn="l"/>
            <a:r>
              <a:rPr lang="en-US" sz="1200" dirty="0">
                <a:latin typeface="Liberation Sans" panose="020B0604020202020204" pitchFamily="34" charset="0"/>
              </a:rPr>
              <a:t>comprehensive income</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0"/>
            <a:ext cx="8534401" cy="21056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3878622"/>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533400" y="1295400"/>
            <a:ext cx="8077200"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lnSpc>
                <a:spcPct val="120000"/>
              </a:lnSpc>
              <a:spcBef>
                <a:spcPts val="1200"/>
              </a:spcBef>
              <a:buClr>
                <a:srgbClr val="800000"/>
              </a:buClr>
              <a:buSzPct val="80000"/>
              <a:buFont typeface="Wingdings" pitchFamily="2" charset="2"/>
              <a:buNone/>
              <a:defRPr sz="2000">
                <a:latin typeface="Liberation Sans" panose="020B0604020202020204" pitchFamily="34" charset="0"/>
              </a:defRPr>
            </a:lvl1pPr>
            <a:lvl2pPr marL="685800" indent="-45720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dirty="0"/>
              <a:t>Assume Stassi Corporation has common stock of $3,000,000, retained earnings of $1,500,000, and an unrealized loss on available-for-sale securities of $2,000. Illustration 18-31 shows the balance sheet presentation of the unrealized loss.</a:t>
            </a:r>
            <a:endParaRPr lang="en-US" altLang="en-US" dirty="0"/>
          </a:p>
        </p:txBody>
      </p:sp>
      <p:sp>
        <p:nvSpPr>
          <p:cNvPr id="71684"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1686"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3</a:t>
            </a:r>
          </a:p>
        </p:txBody>
      </p:sp>
      <p:sp>
        <p:nvSpPr>
          <p:cNvPr id="7" name="Rectangle 16"/>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Other Comprehensive Income</a:t>
            </a:r>
          </a:p>
        </p:txBody>
      </p:sp>
      <p:pic>
        <p:nvPicPr>
          <p:cNvPr id="778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3111436"/>
            <a:ext cx="8534400" cy="22341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226096" y="5405735"/>
            <a:ext cx="5532120" cy="461665"/>
          </a:xfrm>
          <a:prstGeom prst="rect">
            <a:avLst/>
          </a:prstGeom>
        </p:spPr>
        <p:txBody>
          <a:bodyPr wrap="square">
            <a:spAutoFit/>
          </a:bodyPr>
          <a:lstStyle/>
          <a:p>
            <a:pPr algn="l"/>
            <a:r>
              <a:rPr lang="en-US" sz="1200" b="1" dirty="0">
                <a:latin typeface="Liberation Sans" panose="020B0604020202020204" pitchFamily="34" charset="0"/>
              </a:rPr>
              <a:t>Illustration 18-31</a:t>
            </a:r>
          </a:p>
          <a:p>
            <a:pPr algn="l"/>
            <a:r>
              <a:rPr lang="en-US" sz="1200" dirty="0">
                <a:latin typeface="Liberation Sans" panose="020B0604020202020204" pitchFamily="34" charset="0"/>
              </a:rPr>
              <a:t>Unrealized loss in stockholders’ equity section</a:t>
            </a:r>
          </a:p>
        </p:txBody>
      </p:sp>
    </p:spTree>
    <p:extLst>
      <p:ext uri="{BB962C8B-B14F-4D97-AF65-F5344CB8AC3E}">
        <p14:creationId xmlns:p14="http://schemas.microsoft.com/office/powerpoint/2010/main" val="2486789471"/>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Text Box 13"/>
          <p:cNvSpPr txBox="1">
            <a:spLocks noChangeArrowheads="1"/>
          </p:cNvSpPr>
          <p:nvPr/>
        </p:nvSpPr>
        <p:spPr bwMode="auto">
          <a:xfrm>
            <a:off x="8210550" y="6450938"/>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3</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56" y="268497"/>
            <a:ext cx="7991475" cy="60884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7168488" y="381000"/>
            <a:ext cx="1828800" cy="646331"/>
          </a:xfrm>
          <a:prstGeom prst="rect">
            <a:avLst/>
          </a:prstGeom>
          <a:solidFill>
            <a:schemeClr val="accent3"/>
          </a:solidFill>
          <a:ln>
            <a:solidFill>
              <a:schemeClr val="tx1"/>
            </a:solidFill>
          </a:ln>
        </p:spPr>
        <p:txBody>
          <a:bodyPr wrap="square">
            <a:spAutoFit/>
          </a:bodyPr>
          <a:lstStyle/>
          <a:p>
            <a:pPr algn="l"/>
            <a:r>
              <a:rPr lang="en-US" sz="1200" b="1" dirty="0">
                <a:latin typeface="Liberation Sans" panose="020B0604020202020204" pitchFamily="34" charset="0"/>
              </a:rPr>
              <a:t>Illustration 18-32</a:t>
            </a:r>
          </a:p>
          <a:p>
            <a:pPr algn="l"/>
            <a:r>
              <a:rPr lang="en-US" sz="1200" dirty="0">
                <a:latin typeface="Liberation Sans" panose="020B0604020202020204" pitchFamily="34" charset="0"/>
              </a:rPr>
              <a:t>Complete statement of</a:t>
            </a:r>
          </a:p>
          <a:p>
            <a:pPr algn="l"/>
            <a:r>
              <a:rPr lang="en-US" sz="1200" dirty="0">
                <a:latin typeface="Liberation Sans" panose="020B0604020202020204" pitchFamily="34" charset="0"/>
              </a:rPr>
              <a:t>comprehensive income</a:t>
            </a:r>
          </a:p>
        </p:txBody>
      </p:sp>
    </p:spTree>
    <p:extLst>
      <p:ext uri="{BB962C8B-B14F-4D97-AF65-F5344CB8AC3E}">
        <p14:creationId xmlns:p14="http://schemas.microsoft.com/office/powerpoint/2010/main" val="4227930582"/>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398360"/>
            <a:ext cx="2971800" cy="691039"/>
          </a:xfrm>
          <a:prstGeom prst="rect">
            <a:avLst/>
          </a:prstGeom>
          <a:solidFill>
            <a:schemeClr val="bg1">
              <a:lumMod val="85000"/>
            </a:schemeClr>
          </a:solidFill>
          <a:ln>
            <a:noFill/>
          </a:ln>
        </p:spPr>
        <p:txBody>
          <a:bodyPr wrap="square" tIns="18288" rtlCol="0" anchor="ctr" anchorCtr="0">
            <a:noAutofit/>
          </a:bodyPr>
          <a:lstStyle>
            <a:defPPr>
              <a:defRPr lang="en-US"/>
            </a:defPPr>
            <a:lvl1pPr>
              <a:defRPr sz="4200" i="0">
                <a:solidFill>
                  <a:srgbClr val="FF6600"/>
                </a:solidFill>
                <a:latin typeface="Liberation Sans" panose="020B0604020202020204" pitchFamily="34" charset="0"/>
              </a:defRPr>
            </a:lvl1pPr>
          </a:lstStyle>
          <a:p>
            <a:pPr algn="l"/>
            <a:r>
              <a:rPr lang="en-US" b="1" dirty="0">
                <a:solidFill>
                  <a:srgbClr val="FF0000"/>
                </a:solidFill>
                <a:effectLst/>
              </a:rPr>
              <a:t>DO IT!</a:t>
            </a:r>
          </a:p>
        </p:txBody>
      </p:sp>
      <p:sp>
        <p:nvSpPr>
          <p:cNvPr id="12" name="TextBox 11"/>
          <p:cNvSpPr txBox="1"/>
          <p:nvPr/>
        </p:nvSpPr>
        <p:spPr>
          <a:xfrm>
            <a:off x="3276600" y="429772"/>
            <a:ext cx="5486400" cy="628216"/>
          </a:xfrm>
          <a:prstGeom prst="rect">
            <a:avLst/>
          </a:prstGeom>
          <a:solidFill>
            <a:schemeClr val="tx2">
              <a:lumMod val="75000"/>
            </a:schemeClr>
          </a:solidFill>
        </p:spPr>
        <p:txBody>
          <a:bodyPr wrap="square" lIns="86493" tIns="18288" rIns="86493" bIns="43247" rtlCol="0" anchor="ctr" anchorCtr="0">
            <a:noAutofit/>
          </a:bodyPr>
          <a:lstStyle/>
          <a:p>
            <a:pPr marL="109538" algn="l"/>
            <a:r>
              <a:rPr lang="en-US" sz="2500" b="1" dirty="0">
                <a:solidFill>
                  <a:schemeClr val="bg1"/>
                </a:solidFill>
                <a:effectLst/>
                <a:latin typeface="Liberation Sans" panose="020B0604020202020204" pitchFamily="34" charset="0"/>
              </a:rPr>
              <a:t>Unusual Items</a:t>
            </a:r>
            <a:endParaRPr lang="en-US" sz="2500" b="1" i="0" dirty="0">
              <a:solidFill>
                <a:schemeClr val="bg1"/>
              </a:solidFill>
              <a:effectLst/>
              <a:latin typeface="Liberation Sans" panose="020B0604020202020204" pitchFamily="34" charset="0"/>
            </a:endParaRPr>
          </a:p>
        </p:txBody>
      </p:sp>
      <p:sp>
        <p:nvSpPr>
          <p:cNvPr id="13" name="Oval 12"/>
          <p:cNvSpPr/>
          <p:nvPr/>
        </p:nvSpPr>
        <p:spPr bwMode="auto">
          <a:xfrm>
            <a:off x="2286000" y="398360"/>
            <a:ext cx="685800" cy="691039"/>
          </a:xfrm>
          <a:prstGeom prst="ellipse">
            <a:avLst/>
          </a:prstGeom>
          <a:solidFill>
            <a:schemeClr val="accent3"/>
          </a:solidFill>
          <a:ln w="12700" cap="sq" cmpd="sng" algn="ctr">
            <a:solidFill>
              <a:schemeClr val="tx1"/>
            </a:solidFill>
            <a:prstDash val="sysDot"/>
            <a:round/>
            <a:headEnd type="none" w="sm" len="sm"/>
            <a:tailEnd type="none" w="sm" len="sm"/>
          </a:ln>
          <a:effectLst/>
        </p:spPr>
        <p:txBody>
          <a:bodyPr vert="horz" wrap="square" lIns="91440" tIns="18288" rIns="91440" bIns="45720" numCol="1" rtlCol="0" anchor="ctr" anchorCtr="0" compatLnSpc="1">
            <a:prstTxWarp prst="textNoShape">
              <a:avLst/>
            </a:prstTxWarp>
          </a:bodyPr>
          <a:lstStyle/>
          <a:p>
            <a:pPr algn="ctr"/>
            <a:r>
              <a:rPr lang="en-US" sz="4200" b="1" dirty="0">
                <a:solidFill>
                  <a:srgbClr val="FF0000"/>
                </a:solidFill>
                <a:latin typeface="Liberation Sans" panose="020B0604020202020204" pitchFamily="34" charset="0"/>
              </a:rPr>
              <a:t>3</a:t>
            </a:r>
            <a:endParaRPr lang="en-US" sz="4200" b="1" i="0" dirty="0">
              <a:solidFill>
                <a:srgbClr val="FF0000"/>
              </a:solidFill>
              <a:effectLst/>
              <a:latin typeface="Liberation Sans" panose="020B0604020202020204" pitchFamily="34" charset="0"/>
            </a:endParaRPr>
          </a:p>
        </p:txBody>
      </p:sp>
      <p:sp>
        <p:nvSpPr>
          <p:cNvPr id="14" name="Text Box 5"/>
          <p:cNvSpPr txBox="1">
            <a:spLocks noChangeArrowheads="1"/>
          </p:cNvSpPr>
          <p:nvPr/>
        </p:nvSpPr>
        <p:spPr bwMode="auto">
          <a:xfrm>
            <a:off x="8063552" y="6369050"/>
            <a:ext cx="914400" cy="336550"/>
          </a:xfrm>
          <a:prstGeom prst="rect">
            <a:avLst/>
          </a:prstGeom>
          <a:noFill/>
          <a:ln>
            <a:noFill/>
          </a:ln>
          <a:effectLst/>
        </p:spPr>
        <p:txBody>
          <a:bodyPr wrap="square">
            <a:spAutoFit/>
          </a:bodyPr>
          <a:lstStyle>
            <a:defPPr>
              <a:defRPr lang="en-US"/>
            </a:defPPr>
            <a:lvl1pPr marL="457200" indent="-457200" algn="r">
              <a:spcBef>
                <a:spcPct val="50000"/>
              </a:spcBef>
              <a:defRPr sz="1600" b="1" i="1">
                <a:latin typeface="Liberation Sans" panose="020B0604020202020204" pitchFamily="34"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r>
              <a:rPr lang="en-US" altLang="en-US" dirty="0">
                <a:effectLst/>
              </a:rPr>
              <a:t>LO 3</a:t>
            </a:r>
          </a:p>
        </p:txBody>
      </p:sp>
      <p:sp>
        <p:nvSpPr>
          <p:cNvPr id="10" name="Text Box 2"/>
          <p:cNvSpPr txBox="1">
            <a:spLocks noChangeArrowheads="1"/>
          </p:cNvSpPr>
          <p:nvPr/>
        </p:nvSpPr>
        <p:spPr bwMode="auto">
          <a:xfrm>
            <a:off x="533400" y="1402140"/>
            <a:ext cx="8077200" cy="386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lnSpc>
                <a:spcPct val="120000"/>
              </a:lnSpc>
              <a:spcBef>
                <a:spcPts val="1200"/>
              </a:spcBef>
              <a:buClr>
                <a:srgbClr val="800000"/>
              </a:buClr>
              <a:buSzPct val="80000"/>
              <a:buFont typeface="Wingdings" pitchFamily="2" charset="2"/>
              <a:buNone/>
              <a:defRPr sz="2000">
                <a:latin typeface="Liberation Sans" panose="020B0604020202020204" pitchFamily="34" charset="0"/>
              </a:defRPr>
            </a:lvl1pPr>
            <a:lvl2pPr marL="685800" indent="-45720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sz="2200" dirty="0"/>
              <a:t>In its proposed 2017 income statement, AIR Corporation reports income before income taxes $400,000, unrealized gain on available-for-sale securities $100,000, income taxes $120,000 (not including unusual items), loss from operation of discontinued flower division $50,000, and loss on disposal of discontinued flower division $90,000. The income tax rate is 30%. </a:t>
            </a:r>
          </a:p>
          <a:p>
            <a:r>
              <a:rPr lang="en-US" sz="2200" dirty="0"/>
              <a:t>Prepare a correct statement of comprehensive income, beginning with “Income before income taxes.”</a:t>
            </a:r>
            <a:endParaRPr lang="en-US" altLang="en-US" sz="2200" dirty="0"/>
          </a:p>
        </p:txBody>
      </p:sp>
    </p:spTree>
    <p:extLst>
      <p:ext uri="{BB962C8B-B14F-4D97-AF65-F5344CB8AC3E}">
        <p14:creationId xmlns:p14="http://schemas.microsoft.com/office/powerpoint/2010/main" val="3989766872"/>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2514600" y="4724400"/>
            <a:ext cx="5943600"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pPr>
            <a:r>
              <a:rPr lang="en-US" altLang="en-US" sz="1800" dirty="0">
                <a:latin typeface="Liberation Sans" panose="020B0604020202020204" pitchFamily="34" charset="0"/>
              </a:rPr>
              <a:t>The ending retained earnings increased 38.6%. As indicated earlier, the company retained a significant portion of net income to finance additional plant facilities.</a:t>
            </a:r>
          </a:p>
        </p:txBody>
      </p:sp>
      <p:sp>
        <p:nvSpPr>
          <p:cNvPr id="10243" name="Rectangle 6"/>
          <p:cNvSpPr>
            <a:spLocks noChangeArrowheads="1"/>
          </p:cNvSpPr>
          <p:nvPr/>
        </p:nvSpPr>
        <p:spPr bwMode="auto">
          <a:xfrm>
            <a:off x="533400" y="4642512"/>
            <a:ext cx="17526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b="1" dirty="0">
                <a:latin typeface="Liberation Sans" panose="020B0604020202020204" pitchFamily="34" charset="0"/>
              </a:rPr>
              <a:t>Illustration 18-7</a:t>
            </a:r>
          </a:p>
          <a:p>
            <a:pPr algn="l"/>
            <a:r>
              <a:rPr lang="en-US" altLang="en-US" sz="1200" dirty="0">
                <a:latin typeface="Liberation Sans" panose="020B0604020202020204" pitchFamily="34" charset="0"/>
              </a:rPr>
              <a:t>Horizontal analysis of</a:t>
            </a:r>
          </a:p>
          <a:p>
            <a:pPr algn="l"/>
            <a:r>
              <a:rPr lang="en-US" altLang="en-US" sz="1200" dirty="0">
                <a:latin typeface="Liberation Sans" panose="020B0604020202020204" pitchFamily="34" charset="0"/>
              </a:rPr>
              <a:t>retained earnings statements</a:t>
            </a:r>
          </a:p>
        </p:txBody>
      </p:sp>
      <p:sp>
        <p:nvSpPr>
          <p:cNvPr id="10244" name="Rectangle 8"/>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Horizontal Analysis</a:t>
            </a:r>
          </a:p>
        </p:txBody>
      </p:sp>
      <p:sp>
        <p:nvSpPr>
          <p:cNvPr id="10245"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0247"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1</a:t>
            </a:r>
          </a:p>
        </p:txBody>
      </p:sp>
      <p:pic>
        <p:nvPicPr>
          <p:cNvPr id="10248" name="Picture 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09600" y="1295401"/>
            <a:ext cx="7848600" cy="3287302"/>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8063552" y="6369050"/>
            <a:ext cx="914400" cy="336550"/>
          </a:xfrm>
          <a:prstGeom prst="rect">
            <a:avLst/>
          </a:prstGeom>
          <a:noFill/>
          <a:ln>
            <a:noFill/>
          </a:ln>
          <a:effectLst/>
        </p:spPr>
        <p:txBody>
          <a:bodyPr wrap="square">
            <a:spAutoFit/>
          </a:bodyPr>
          <a:lstStyle>
            <a:defPPr>
              <a:defRPr lang="en-US"/>
            </a:defPPr>
            <a:lvl1pPr marL="457200" indent="-457200" algn="r">
              <a:spcBef>
                <a:spcPct val="50000"/>
              </a:spcBef>
              <a:defRPr sz="1600" b="1" i="1">
                <a:latin typeface="Liberation Sans" panose="020B0604020202020204" pitchFamily="34"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r>
              <a:rPr lang="en-US" altLang="en-US" dirty="0">
                <a:effectLst/>
              </a:rPr>
              <a:t>LO 3</a:t>
            </a:r>
          </a:p>
        </p:txBody>
      </p:sp>
      <p:pic>
        <p:nvPicPr>
          <p:cNvPr id="788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1295400"/>
            <a:ext cx="8461557" cy="490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11" y="3691237"/>
            <a:ext cx="6114589" cy="461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191000"/>
            <a:ext cx="7398653" cy="461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724400"/>
            <a:ext cx="7398653" cy="286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5025390"/>
            <a:ext cx="7398653" cy="461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9008" y="5562600"/>
            <a:ext cx="1209738" cy="286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98360"/>
            <a:ext cx="2971800" cy="691039"/>
          </a:xfrm>
          <a:prstGeom prst="rect">
            <a:avLst/>
          </a:prstGeom>
          <a:solidFill>
            <a:schemeClr val="bg1">
              <a:lumMod val="85000"/>
            </a:schemeClr>
          </a:solidFill>
          <a:ln>
            <a:noFill/>
          </a:ln>
        </p:spPr>
        <p:txBody>
          <a:bodyPr wrap="square" tIns="18288" rtlCol="0" anchor="ctr" anchorCtr="0">
            <a:noAutofit/>
          </a:bodyPr>
          <a:lstStyle>
            <a:defPPr>
              <a:defRPr lang="en-US"/>
            </a:defPPr>
            <a:lvl1pPr>
              <a:defRPr sz="4200" i="0">
                <a:solidFill>
                  <a:srgbClr val="FF6600"/>
                </a:solidFill>
                <a:latin typeface="Liberation Sans" panose="020B0604020202020204" pitchFamily="34" charset="0"/>
              </a:defRPr>
            </a:lvl1pPr>
          </a:lstStyle>
          <a:p>
            <a:pPr algn="l"/>
            <a:r>
              <a:rPr lang="en-US" b="1" dirty="0">
                <a:solidFill>
                  <a:srgbClr val="FF0000"/>
                </a:solidFill>
                <a:effectLst/>
              </a:rPr>
              <a:t>DO IT!</a:t>
            </a:r>
          </a:p>
        </p:txBody>
      </p:sp>
      <p:sp>
        <p:nvSpPr>
          <p:cNvPr id="19" name="TextBox 18"/>
          <p:cNvSpPr txBox="1"/>
          <p:nvPr/>
        </p:nvSpPr>
        <p:spPr>
          <a:xfrm>
            <a:off x="3276600" y="429772"/>
            <a:ext cx="5486400" cy="628216"/>
          </a:xfrm>
          <a:prstGeom prst="rect">
            <a:avLst/>
          </a:prstGeom>
          <a:solidFill>
            <a:schemeClr val="tx2">
              <a:lumMod val="75000"/>
            </a:schemeClr>
          </a:solidFill>
        </p:spPr>
        <p:txBody>
          <a:bodyPr wrap="square" lIns="86493" tIns="18288" rIns="86493" bIns="43247" rtlCol="0" anchor="ctr" anchorCtr="0">
            <a:noAutofit/>
          </a:bodyPr>
          <a:lstStyle/>
          <a:p>
            <a:pPr marL="109538" algn="l"/>
            <a:r>
              <a:rPr lang="en-US" sz="2500" b="1" dirty="0">
                <a:solidFill>
                  <a:schemeClr val="bg1"/>
                </a:solidFill>
                <a:effectLst/>
                <a:latin typeface="Liberation Sans" panose="020B0604020202020204" pitchFamily="34" charset="0"/>
              </a:rPr>
              <a:t>Unusual Items</a:t>
            </a:r>
            <a:endParaRPr lang="en-US" sz="2500" b="1" i="0" dirty="0">
              <a:solidFill>
                <a:schemeClr val="bg1"/>
              </a:solidFill>
              <a:effectLst/>
              <a:latin typeface="Liberation Sans" panose="020B0604020202020204" pitchFamily="34" charset="0"/>
            </a:endParaRPr>
          </a:p>
        </p:txBody>
      </p:sp>
      <p:sp>
        <p:nvSpPr>
          <p:cNvPr id="20" name="Oval 19"/>
          <p:cNvSpPr/>
          <p:nvPr/>
        </p:nvSpPr>
        <p:spPr bwMode="auto">
          <a:xfrm>
            <a:off x="2286000" y="398360"/>
            <a:ext cx="685800" cy="691039"/>
          </a:xfrm>
          <a:prstGeom prst="ellipse">
            <a:avLst/>
          </a:prstGeom>
          <a:solidFill>
            <a:schemeClr val="accent3"/>
          </a:solidFill>
          <a:ln w="12700" cap="sq" cmpd="sng" algn="ctr">
            <a:solidFill>
              <a:schemeClr val="tx1"/>
            </a:solidFill>
            <a:prstDash val="sysDot"/>
            <a:round/>
            <a:headEnd type="none" w="sm" len="sm"/>
            <a:tailEnd type="none" w="sm" len="sm"/>
          </a:ln>
          <a:effectLst/>
        </p:spPr>
        <p:txBody>
          <a:bodyPr vert="horz" wrap="square" lIns="91440" tIns="18288" rIns="91440" bIns="45720" numCol="1" rtlCol="0" anchor="ctr" anchorCtr="0" compatLnSpc="1">
            <a:prstTxWarp prst="textNoShape">
              <a:avLst/>
            </a:prstTxWarp>
          </a:bodyPr>
          <a:lstStyle/>
          <a:p>
            <a:pPr algn="ctr"/>
            <a:r>
              <a:rPr lang="en-US" sz="4200" b="1" dirty="0">
                <a:solidFill>
                  <a:srgbClr val="FF0000"/>
                </a:solidFill>
                <a:latin typeface="Liberation Sans" panose="020B0604020202020204" pitchFamily="34" charset="0"/>
              </a:rPr>
              <a:t>3</a:t>
            </a:r>
            <a:endParaRPr lang="en-US" sz="4200" b="1" i="0" dirty="0">
              <a:solidFill>
                <a:srgbClr val="FF0000"/>
              </a:solidFill>
              <a:effectLst/>
              <a:latin typeface="Liberation Sans" panose="020B0604020202020204" pitchFamily="34" charset="0"/>
            </a:endParaRPr>
          </a:p>
        </p:txBody>
      </p:sp>
    </p:spTree>
    <p:extLst>
      <p:ext uri="{BB962C8B-B14F-4D97-AF65-F5344CB8AC3E}">
        <p14:creationId xmlns:p14="http://schemas.microsoft.com/office/powerpoint/2010/main" val="34811356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78851"/>
                                        </p:tgtEl>
                                      </p:cBhvr>
                                    </p:animEffect>
                                    <p:set>
                                      <p:cBhvr>
                                        <p:cTn id="7" dur="1" fill="hold">
                                          <p:stCondLst>
                                            <p:cond delay="499"/>
                                          </p:stCondLst>
                                        </p:cTn>
                                        <p:tgtEl>
                                          <p:spTgt spid="7885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533400" y="2971800"/>
            <a:ext cx="8229600" cy="2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defRPr>
            </a:lvl1pPr>
            <a:lvl2pPr marL="68580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lvl="1" algn="l">
              <a:lnSpc>
                <a:spcPct val="125000"/>
              </a:lnSpc>
              <a:spcBef>
                <a:spcPct val="50000"/>
              </a:spcBef>
              <a:buClr>
                <a:srgbClr val="800000"/>
              </a:buClr>
              <a:buSzPct val="80000"/>
              <a:buFont typeface="Wingdings" pitchFamily="2" charset="2"/>
              <a:buChar char="u"/>
            </a:pPr>
            <a:r>
              <a:rPr lang="en-US" sz="1900" dirty="0">
                <a:latin typeface="Liberation Sans" panose="020B0604020202020204" pitchFamily="34" charset="0"/>
              </a:rPr>
              <a:t>The tools of financial statement analysis covered in this chapter are universal and therefore no significant differences exist in the analysis methods used.</a:t>
            </a:r>
          </a:p>
          <a:p>
            <a:pPr lvl="1" algn="l">
              <a:lnSpc>
                <a:spcPct val="125000"/>
              </a:lnSpc>
              <a:spcBef>
                <a:spcPct val="50000"/>
              </a:spcBef>
              <a:buClr>
                <a:srgbClr val="800000"/>
              </a:buClr>
              <a:buSzPct val="80000"/>
              <a:buFont typeface="Wingdings" pitchFamily="2" charset="2"/>
              <a:buChar char="u"/>
            </a:pPr>
            <a:r>
              <a:rPr lang="en-US" sz="1900" dirty="0">
                <a:latin typeface="Liberation Sans" panose="020B0604020202020204" pitchFamily="34" charset="0"/>
              </a:rPr>
              <a:t>The basic objectives of the income statement are the same under both GAAP and IFRS. A very important objective is to ensure that users of the income statement can evaluate the sustainable income of the company.</a:t>
            </a:r>
            <a:endParaRPr lang="en-US" altLang="en-US" sz="1900" dirty="0">
              <a:latin typeface="Liberation Sans" panose="020B0604020202020204" pitchFamily="34" charset="0"/>
            </a:endParaRPr>
          </a:p>
        </p:txBody>
      </p:sp>
      <p:sp>
        <p:nvSpPr>
          <p:cNvPr id="7" name="Rectangle 2"/>
          <p:cNvSpPr>
            <a:spLocks noChangeArrowheads="1"/>
          </p:cNvSpPr>
          <p:nvPr/>
        </p:nvSpPr>
        <p:spPr bwMode="auto">
          <a:xfrm>
            <a:off x="533400" y="2438400"/>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r>
              <a:rPr lang="en-US" altLang="en-US" b="1" dirty="0">
                <a:solidFill>
                  <a:schemeClr val="accent6">
                    <a:lumMod val="75000"/>
                  </a:schemeClr>
                </a:solidFill>
                <a:latin typeface="Liberation Sans" panose="020B0604020202020204" pitchFamily="34" charset="0"/>
              </a:rPr>
              <a:t>Relevant Facts</a:t>
            </a:r>
          </a:p>
        </p:txBody>
      </p:sp>
      <p:sp>
        <p:nvSpPr>
          <p:cNvPr id="6" name="Rectangle 5"/>
          <p:cNvSpPr>
            <a:spLocks noChangeArrowheads="1"/>
          </p:cNvSpPr>
          <p:nvPr/>
        </p:nvSpPr>
        <p:spPr bwMode="auto">
          <a:xfrm>
            <a:off x="290286" y="1518522"/>
            <a:ext cx="2249714" cy="677228"/>
          </a:xfrm>
          <a:prstGeom prst="rect">
            <a:avLst/>
          </a:prstGeom>
          <a:solidFill>
            <a:schemeClr val="bg1">
              <a:lumMod val="85000"/>
            </a:schemeClr>
          </a:solidFill>
          <a:ln>
            <a:noFill/>
          </a:ln>
          <a:effectLst/>
        </p:spPr>
        <p:txBody>
          <a:bodyPr wrap="none" lIns="86493" tIns="43247" rIns="86493" bIns="43247" anchor="ctr"/>
          <a:lstStyle/>
          <a:p>
            <a:pPr algn="l"/>
            <a:r>
              <a:rPr lang="en-US" altLang="en-US" sz="1700" b="1" dirty="0">
                <a:solidFill>
                  <a:schemeClr val="tx1"/>
                </a:solidFill>
                <a:latin typeface="Liberation Sans" panose="020B0604020202020204" pitchFamily="34" charset="0"/>
              </a:rPr>
              <a:t>LEARNING</a:t>
            </a:r>
          </a:p>
          <a:p>
            <a:pPr algn="l"/>
            <a:r>
              <a:rPr lang="en-US" altLang="en-US" sz="1700" b="1" dirty="0">
                <a:solidFill>
                  <a:schemeClr val="tx1"/>
                </a:solidFill>
                <a:latin typeface="Liberation Sans" panose="020B0604020202020204" pitchFamily="34" charset="0"/>
              </a:rPr>
              <a:t>OBJECTIVE</a:t>
            </a:r>
          </a:p>
        </p:txBody>
      </p:sp>
      <p:sp>
        <p:nvSpPr>
          <p:cNvPr id="8" name="Rectangle 5"/>
          <p:cNvSpPr>
            <a:spLocks noChangeArrowheads="1"/>
          </p:cNvSpPr>
          <p:nvPr/>
        </p:nvSpPr>
        <p:spPr bwMode="auto">
          <a:xfrm>
            <a:off x="2540000" y="1429290"/>
            <a:ext cx="6241143" cy="844262"/>
          </a:xfrm>
          <a:prstGeom prst="rect">
            <a:avLst/>
          </a:prstGeom>
          <a:solidFill>
            <a:srgbClr val="0027A4"/>
          </a:solidFill>
          <a:ln>
            <a:noFill/>
          </a:ln>
          <a:effectLst/>
        </p:spPr>
        <p:txBody>
          <a:bodyPr wrap="square" lIns="86493" tIns="27432" rIns="86493" bIns="43247" anchor="ctr"/>
          <a:lstStyle/>
          <a:p>
            <a:pPr marL="111120" algn="l"/>
            <a:r>
              <a:rPr lang="en-US" sz="1900" b="1" dirty="0">
                <a:solidFill>
                  <a:schemeClr val="bg1"/>
                </a:solidFill>
                <a:latin typeface="Liberation Sans" panose="020B0604020202020204" pitchFamily="34" charset="0"/>
              </a:rPr>
              <a:t>Compare financial statement analysis and income statement presentation under GAAP and IFRS.</a:t>
            </a:r>
          </a:p>
        </p:txBody>
      </p:sp>
      <p:sp>
        <p:nvSpPr>
          <p:cNvPr id="9" name="Oval 8"/>
          <p:cNvSpPr/>
          <p:nvPr/>
        </p:nvSpPr>
        <p:spPr bwMode="auto">
          <a:xfrm>
            <a:off x="1872343" y="1598532"/>
            <a:ext cx="522514" cy="514350"/>
          </a:xfrm>
          <a:prstGeom prst="ellipse">
            <a:avLst/>
          </a:prstGeom>
          <a:solidFill>
            <a:srgbClr val="FF0000"/>
          </a:solidFill>
          <a:ln w="12700" cap="flat" cmpd="sng" algn="ctr">
            <a:noFill/>
            <a:prstDash val="solid"/>
            <a:round/>
            <a:headEnd type="none" w="med" len="med"/>
            <a:tailEnd type="none" w="med" len="med"/>
          </a:ln>
          <a:effectLst/>
        </p:spPr>
        <p:txBody>
          <a:bodyPr rot="0" spcFirstLastPara="0" vertOverflow="overflow" horzOverflow="overflow" vert="horz" wrap="square" lIns="64008" tIns="0" rIns="91440" bIns="45720" numCol="1" spcCol="0" rtlCol="0" fromWordArt="0" anchor="ctr" anchorCtr="0" forceAA="0" compatLnSpc="1">
            <a:prstTxWarp prst="textNoShape">
              <a:avLst/>
            </a:prstTxWarp>
            <a:noAutofit/>
          </a:bodyPr>
          <a:lstStyle/>
          <a:p>
            <a:r>
              <a:rPr lang="en-US" sz="2500" b="1" dirty="0">
                <a:solidFill>
                  <a:schemeClr val="bg1"/>
                </a:solidFill>
                <a:latin typeface="Liberation Sans" panose="020B0604020202020204" pitchFamily="34" charset="0"/>
              </a:rPr>
              <a:t>4</a:t>
            </a:r>
          </a:p>
        </p:txBody>
      </p:sp>
      <p:sp>
        <p:nvSpPr>
          <p:cNvPr id="10" name="Text Box 13"/>
          <p:cNvSpPr txBox="1">
            <a:spLocks noChangeArrowheads="1"/>
          </p:cNvSpPr>
          <p:nvPr/>
        </p:nvSpPr>
        <p:spPr bwMode="auto">
          <a:xfrm>
            <a:off x="8153400" y="6369050"/>
            <a:ext cx="8382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4</a:t>
            </a:r>
          </a:p>
        </p:txBody>
      </p:sp>
      <p:sp>
        <p:nvSpPr>
          <p:cNvPr id="11" name="Rectangle 4"/>
          <p:cNvSpPr>
            <a:spLocks noChangeArrowheads="1"/>
          </p:cNvSpPr>
          <p:nvPr/>
        </p:nvSpPr>
        <p:spPr bwMode="auto">
          <a:xfrm>
            <a:off x="0" y="411163"/>
            <a:ext cx="9140825" cy="639762"/>
          </a:xfrm>
          <a:prstGeom prst="rect">
            <a:avLst/>
          </a:prstGeom>
          <a:solidFill>
            <a:srgbClr val="AD0000"/>
          </a:solidFill>
          <a:ln w="12700" cap="sq">
            <a:solidFill>
              <a:srgbClr val="A50021"/>
            </a:solidFill>
            <a:miter lim="800000"/>
            <a:headEnd type="none" w="sm" len="sm"/>
            <a:tailEnd type="none" w="sm" len="sm"/>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2" name="Rectangle 5"/>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effectLst>
                <a:outerShdw blurRad="38100" dist="38100" dir="2700000" algn="tl">
                  <a:srgbClr val="FFFFFF"/>
                </a:outerShdw>
              </a:effectLst>
              <a:latin typeface="Liberation Sans" panose="020B0604020202020204" pitchFamily="34" charset="0"/>
            </a:endParaRPr>
          </a:p>
        </p:txBody>
      </p:sp>
      <p:sp>
        <p:nvSpPr>
          <p:cNvPr id="13" name="Text Box 8"/>
          <p:cNvSpPr txBox="1">
            <a:spLocks noChangeArrowheads="1"/>
          </p:cNvSpPr>
          <p:nvPr/>
        </p:nvSpPr>
        <p:spPr bwMode="auto">
          <a:xfrm>
            <a:off x="1905000" y="414338"/>
            <a:ext cx="4114800" cy="582612"/>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3200" b="1" dirty="0">
                <a:solidFill>
                  <a:schemeClr val="bg1"/>
                </a:solidFill>
                <a:latin typeface="Liberation Sans" panose="020B0604020202020204" pitchFamily="34" charset="0"/>
              </a:rPr>
              <a:t>A Look at IFRS</a:t>
            </a:r>
          </a:p>
        </p:txBody>
      </p:sp>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115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1795920206"/>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533400" y="2057400"/>
            <a:ext cx="8039100" cy="257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itchFamily="18" charset="0"/>
              </a:defRPr>
            </a:lvl1pPr>
            <a:lvl2pPr marL="68580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lvl="1" algn="l">
              <a:lnSpc>
                <a:spcPct val="125000"/>
              </a:lnSpc>
              <a:spcBef>
                <a:spcPct val="50000"/>
              </a:spcBef>
              <a:buClr>
                <a:srgbClr val="800000"/>
              </a:buClr>
              <a:buSzPct val="80000"/>
              <a:buFont typeface="Wingdings" pitchFamily="2" charset="2"/>
              <a:buChar char="u"/>
            </a:pPr>
            <a:r>
              <a:rPr lang="en-US" sz="1900" dirty="0">
                <a:latin typeface="Liberation Sans" panose="020B0604020202020204" pitchFamily="34" charset="0"/>
              </a:rPr>
              <a:t>The basic accounting for discontinued operations is the same under IFRS and GAAP.</a:t>
            </a:r>
          </a:p>
          <a:p>
            <a:pPr lvl="1" algn="l">
              <a:lnSpc>
                <a:spcPct val="125000"/>
              </a:lnSpc>
              <a:spcBef>
                <a:spcPct val="50000"/>
              </a:spcBef>
              <a:buClr>
                <a:srgbClr val="800000"/>
              </a:buClr>
              <a:buSzPct val="80000"/>
              <a:buFont typeface="Wingdings" pitchFamily="2" charset="2"/>
              <a:buChar char="u"/>
            </a:pPr>
            <a:r>
              <a:rPr lang="en-US" sz="1900" dirty="0">
                <a:latin typeface="Liberation Sans" panose="020B0604020202020204" pitchFamily="34" charset="0"/>
              </a:rPr>
              <a:t>The accounting for changes in accounting principles and changes in accounting estimates are the same for both GAAP and IFRS.</a:t>
            </a:r>
          </a:p>
          <a:p>
            <a:pPr lvl="1" algn="l">
              <a:lnSpc>
                <a:spcPct val="125000"/>
              </a:lnSpc>
              <a:spcBef>
                <a:spcPct val="50000"/>
              </a:spcBef>
              <a:buClr>
                <a:srgbClr val="800000"/>
              </a:buClr>
              <a:buSzPct val="80000"/>
              <a:buFont typeface="Wingdings" pitchFamily="2" charset="2"/>
              <a:buChar char="u"/>
            </a:pPr>
            <a:r>
              <a:rPr lang="en-US" sz="1900" dirty="0">
                <a:latin typeface="Liberation Sans" panose="020B0604020202020204" pitchFamily="34" charset="0"/>
              </a:rPr>
              <a:t>Both GAAP and IFRS follow the same approach in reporting comprehensive income.</a:t>
            </a:r>
          </a:p>
        </p:txBody>
      </p:sp>
      <p:sp>
        <p:nvSpPr>
          <p:cNvPr id="7" name="Rectangle 2"/>
          <p:cNvSpPr>
            <a:spLocks noChangeArrowheads="1"/>
          </p:cNvSpPr>
          <p:nvPr/>
        </p:nvSpPr>
        <p:spPr bwMode="auto">
          <a:xfrm>
            <a:off x="533400" y="1447800"/>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r>
              <a:rPr lang="en-US" altLang="en-US" b="1" dirty="0">
                <a:solidFill>
                  <a:schemeClr val="accent6">
                    <a:lumMod val="75000"/>
                  </a:schemeClr>
                </a:solidFill>
                <a:latin typeface="Liberation Sans" panose="020B0604020202020204" pitchFamily="34" charset="0"/>
              </a:rPr>
              <a:t>Relevant Facts</a:t>
            </a:r>
          </a:p>
        </p:txBody>
      </p:sp>
      <p:sp>
        <p:nvSpPr>
          <p:cNvPr id="57349" name="Text Box 13"/>
          <p:cNvSpPr txBox="1">
            <a:spLocks noChangeArrowheads="1"/>
          </p:cNvSpPr>
          <p:nvPr/>
        </p:nvSpPr>
        <p:spPr bwMode="auto">
          <a:xfrm>
            <a:off x="8153400" y="6369050"/>
            <a:ext cx="8382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4</a:t>
            </a:r>
          </a:p>
        </p:txBody>
      </p:sp>
      <p:sp>
        <p:nvSpPr>
          <p:cNvPr id="6" name="Rectangle 4"/>
          <p:cNvSpPr>
            <a:spLocks noChangeArrowheads="1"/>
          </p:cNvSpPr>
          <p:nvPr/>
        </p:nvSpPr>
        <p:spPr bwMode="auto">
          <a:xfrm>
            <a:off x="0" y="411163"/>
            <a:ext cx="9140825" cy="639762"/>
          </a:xfrm>
          <a:prstGeom prst="rect">
            <a:avLst/>
          </a:prstGeom>
          <a:solidFill>
            <a:srgbClr val="AD0000"/>
          </a:solidFill>
          <a:ln w="12700" cap="sq">
            <a:solidFill>
              <a:srgbClr val="A50021"/>
            </a:solidFill>
            <a:miter lim="800000"/>
            <a:headEnd type="none" w="sm" len="sm"/>
            <a:tailEnd type="none" w="sm" len="sm"/>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8" name="Rectangle 5"/>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effectLst>
                <a:outerShdw blurRad="38100" dist="38100" dir="2700000" algn="tl">
                  <a:srgbClr val="FFFFFF"/>
                </a:outerShdw>
              </a:effectLst>
              <a:latin typeface="Liberation Sans" panose="020B0604020202020204" pitchFamily="34" charset="0"/>
            </a:endParaRPr>
          </a:p>
        </p:txBody>
      </p:sp>
      <p:sp>
        <p:nvSpPr>
          <p:cNvPr id="9" name="Text Box 8"/>
          <p:cNvSpPr txBox="1">
            <a:spLocks noChangeArrowheads="1"/>
          </p:cNvSpPr>
          <p:nvPr/>
        </p:nvSpPr>
        <p:spPr bwMode="auto">
          <a:xfrm>
            <a:off x="1905000" y="414338"/>
            <a:ext cx="4114800" cy="582612"/>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3200" b="1" dirty="0">
                <a:solidFill>
                  <a:schemeClr val="bg1"/>
                </a:solidFill>
                <a:latin typeface="Liberation Sans" panose="020B0604020202020204" pitchFamily="34" charset="0"/>
              </a:rPr>
              <a:t>A Look at IFRS</a:t>
            </a:r>
          </a:p>
        </p:txBody>
      </p:sp>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115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1421749503"/>
      </p:ext>
    </p:extLst>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533400" y="2057400"/>
            <a:ext cx="7924800"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just">
              <a:lnSpc>
                <a:spcPct val="125000"/>
              </a:lnSpc>
            </a:pPr>
            <a:r>
              <a:rPr lang="en-US" sz="1900" dirty="0">
                <a:latin typeface="Liberation Sans" panose="020B0604020202020204" pitchFamily="34" charset="0"/>
              </a:rPr>
              <a:t>The FASB and the IASB are working on a project that would rework the structure of financial statements. Recently, the IASB decided to require a statement of comprehensive income, similar to what was required under GAAP.</a:t>
            </a:r>
            <a:endParaRPr lang="en-US" altLang="en-US" sz="1900" dirty="0">
              <a:latin typeface="Liberation Sans" panose="020B0604020202020204" pitchFamily="34" charset="0"/>
            </a:endParaRPr>
          </a:p>
        </p:txBody>
      </p:sp>
      <p:sp>
        <p:nvSpPr>
          <p:cNvPr id="7" name="Rectangle 2"/>
          <p:cNvSpPr>
            <a:spLocks noChangeArrowheads="1"/>
          </p:cNvSpPr>
          <p:nvPr/>
        </p:nvSpPr>
        <p:spPr bwMode="auto">
          <a:xfrm>
            <a:off x="533400" y="1447800"/>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r>
              <a:rPr lang="en-US" altLang="en-US" b="1" dirty="0">
                <a:solidFill>
                  <a:schemeClr val="accent6">
                    <a:lumMod val="75000"/>
                  </a:schemeClr>
                </a:solidFill>
                <a:latin typeface="Liberation Sans" panose="020B0604020202020204" pitchFamily="34" charset="0"/>
              </a:rPr>
              <a:t>Looking to the Future</a:t>
            </a:r>
          </a:p>
        </p:txBody>
      </p:sp>
      <p:sp>
        <p:nvSpPr>
          <p:cNvPr id="6" name="Text Box 13"/>
          <p:cNvSpPr txBox="1">
            <a:spLocks noChangeArrowheads="1"/>
          </p:cNvSpPr>
          <p:nvPr/>
        </p:nvSpPr>
        <p:spPr bwMode="auto">
          <a:xfrm>
            <a:off x="8153400" y="6369050"/>
            <a:ext cx="8382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4</a:t>
            </a:r>
          </a:p>
        </p:txBody>
      </p:sp>
      <p:sp>
        <p:nvSpPr>
          <p:cNvPr id="8" name="Rectangle 4"/>
          <p:cNvSpPr>
            <a:spLocks noChangeArrowheads="1"/>
          </p:cNvSpPr>
          <p:nvPr/>
        </p:nvSpPr>
        <p:spPr bwMode="auto">
          <a:xfrm>
            <a:off x="0" y="411163"/>
            <a:ext cx="9140825" cy="639762"/>
          </a:xfrm>
          <a:prstGeom prst="rect">
            <a:avLst/>
          </a:prstGeom>
          <a:solidFill>
            <a:srgbClr val="AD0000"/>
          </a:solidFill>
          <a:ln w="12700" cap="sq">
            <a:solidFill>
              <a:srgbClr val="A50021"/>
            </a:solidFill>
            <a:miter lim="800000"/>
            <a:headEnd type="none" w="sm" len="sm"/>
            <a:tailEnd type="none" w="sm" len="sm"/>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9" name="Rectangle 5"/>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effectLst>
                <a:outerShdw blurRad="38100" dist="38100" dir="2700000" algn="tl">
                  <a:srgbClr val="FFFFFF"/>
                </a:outerShdw>
              </a:effectLst>
              <a:latin typeface="Liberation Sans" panose="020B0604020202020204" pitchFamily="34" charset="0"/>
            </a:endParaRPr>
          </a:p>
        </p:txBody>
      </p:sp>
      <p:sp>
        <p:nvSpPr>
          <p:cNvPr id="10" name="Text Box 8"/>
          <p:cNvSpPr txBox="1">
            <a:spLocks noChangeArrowheads="1"/>
          </p:cNvSpPr>
          <p:nvPr/>
        </p:nvSpPr>
        <p:spPr bwMode="auto">
          <a:xfrm>
            <a:off x="1905000" y="414338"/>
            <a:ext cx="4114800" cy="582612"/>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3200" b="1" dirty="0">
                <a:solidFill>
                  <a:schemeClr val="bg1"/>
                </a:solidFill>
                <a:latin typeface="Liberation Sans" panose="020B0604020202020204" pitchFamily="34" charset="0"/>
              </a:rPr>
              <a:t>A Look at IFRS</a:t>
            </a: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115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3357685741"/>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Rectangle 2"/>
          <p:cNvSpPr>
            <a:spLocks noChangeArrowheads="1"/>
          </p:cNvSpPr>
          <p:nvPr/>
        </p:nvSpPr>
        <p:spPr bwMode="auto">
          <a:xfrm>
            <a:off x="533400" y="2057400"/>
            <a:ext cx="7924800" cy="4127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717675" indent="-457200" algn="l">
              <a:defRPr sz="2400">
                <a:solidFill>
                  <a:schemeClr val="tx1"/>
                </a:solidFill>
                <a:latin typeface="Times New Roman" pitchFamily="18" charset="0"/>
              </a:defRPr>
            </a:lvl3pPr>
            <a:lvl4pPr marL="2289175" indent="-457200" algn="l">
              <a:defRPr sz="2400">
                <a:solidFill>
                  <a:schemeClr val="tx1"/>
                </a:solidFill>
                <a:latin typeface="Times New Roman" pitchFamily="18" charset="0"/>
              </a:defRPr>
            </a:lvl4pPr>
            <a:lvl5pPr marL="2860675" indent="-457200" algn="l">
              <a:defRPr sz="2400">
                <a:solidFill>
                  <a:schemeClr val="tx1"/>
                </a:solidFill>
                <a:latin typeface="Times New Roman" pitchFamily="18" charset="0"/>
              </a:defRPr>
            </a:lvl5pPr>
            <a:lvl6pPr marL="3317875" indent="-457200" eaLnBrk="0" fontAlgn="base" hangingPunct="0">
              <a:spcBef>
                <a:spcPct val="0"/>
              </a:spcBef>
              <a:spcAft>
                <a:spcPct val="0"/>
              </a:spcAft>
              <a:defRPr sz="2400">
                <a:solidFill>
                  <a:schemeClr val="tx1"/>
                </a:solidFill>
                <a:latin typeface="Times New Roman" pitchFamily="18" charset="0"/>
              </a:defRPr>
            </a:lvl6pPr>
            <a:lvl7pPr marL="3775075" indent="-457200" eaLnBrk="0" fontAlgn="base" hangingPunct="0">
              <a:spcBef>
                <a:spcPct val="0"/>
              </a:spcBef>
              <a:spcAft>
                <a:spcPct val="0"/>
              </a:spcAft>
              <a:defRPr sz="2400">
                <a:solidFill>
                  <a:schemeClr val="tx1"/>
                </a:solidFill>
                <a:latin typeface="Times New Roman" pitchFamily="18" charset="0"/>
              </a:defRPr>
            </a:lvl7pPr>
            <a:lvl8pPr marL="4232275" indent="-457200" eaLnBrk="0" fontAlgn="base" hangingPunct="0">
              <a:spcBef>
                <a:spcPct val="0"/>
              </a:spcBef>
              <a:spcAft>
                <a:spcPct val="0"/>
              </a:spcAft>
              <a:defRPr sz="2400">
                <a:solidFill>
                  <a:schemeClr val="tx1"/>
                </a:solidFill>
                <a:latin typeface="Times New Roman" pitchFamily="18" charset="0"/>
              </a:defRPr>
            </a:lvl8pPr>
            <a:lvl9pPr marL="4689475" indent="-4572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45000"/>
              </a:spcBef>
              <a:buClr>
                <a:srgbClr val="800000"/>
              </a:buClr>
              <a:buSzPct val="80000"/>
              <a:buFont typeface="Wingdings" pitchFamily="2" charset="2"/>
              <a:buNone/>
            </a:pPr>
            <a:r>
              <a:rPr lang="en-US" altLang="en-US" sz="1900" dirty="0">
                <a:latin typeface="Liberation Sans" panose="020B0604020202020204" pitchFamily="34" charset="0"/>
              </a:rPr>
              <a:t>The basic tools of financial analysis are the same under both GAAP and IFRS except that:</a:t>
            </a:r>
          </a:p>
          <a:p>
            <a:pPr lvl="1">
              <a:lnSpc>
                <a:spcPct val="120000"/>
              </a:lnSpc>
              <a:spcBef>
                <a:spcPct val="45000"/>
              </a:spcBef>
              <a:buClr>
                <a:schemeClr val="tx1"/>
              </a:buClr>
              <a:buFont typeface="Wingdings" pitchFamily="2" charset="2"/>
              <a:buAutoNum type="alphaLcParenR"/>
            </a:pPr>
            <a:r>
              <a:rPr lang="en-US" altLang="en-US" sz="1900" dirty="0">
                <a:latin typeface="Liberation Sans" panose="020B0604020202020204" pitchFamily="34" charset="0"/>
              </a:rPr>
              <a:t>horizontal analysis cannot be done because the format of the statements is sometimes different.</a:t>
            </a:r>
          </a:p>
          <a:p>
            <a:pPr lvl="1">
              <a:lnSpc>
                <a:spcPct val="120000"/>
              </a:lnSpc>
              <a:spcBef>
                <a:spcPct val="45000"/>
              </a:spcBef>
              <a:buClr>
                <a:schemeClr val="tx1"/>
              </a:buClr>
              <a:buFont typeface="Wingdings" pitchFamily="2" charset="2"/>
              <a:buAutoNum type="alphaLcParenR"/>
            </a:pPr>
            <a:r>
              <a:rPr lang="en-US" altLang="en-US" sz="1900" dirty="0">
                <a:latin typeface="Liberation Sans" panose="020B0604020202020204" pitchFamily="34" charset="0"/>
              </a:rPr>
              <a:t>analysis is different because vertical analysis cannot be done under IFRS.</a:t>
            </a:r>
          </a:p>
          <a:p>
            <a:pPr lvl="1">
              <a:lnSpc>
                <a:spcPct val="120000"/>
              </a:lnSpc>
              <a:spcBef>
                <a:spcPct val="45000"/>
              </a:spcBef>
              <a:buClr>
                <a:schemeClr val="tx1"/>
              </a:buClr>
              <a:buFont typeface="Wingdings" pitchFamily="2" charset="2"/>
              <a:buAutoNum type="alphaLcParenR"/>
            </a:pPr>
            <a:r>
              <a:rPr lang="en-US" altLang="en-US" sz="1900" dirty="0">
                <a:latin typeface="Liberation Sans" panose="020B0604020202020204" pitchFamily="34" charset="0"/>
              </a:rPr>
              <a:t>the current ratio cannot be computed because current liabilities are often reported before current assets in IFRS statements of position.</a:t>
            </a:r>
          </a:p>
          <a:p>
            <a:pPr lvl="1">
              <a:lnSpc>
                <a:spcPct val="120000"/>
              </a:lnSpc>
              <a:spcBef>
                <a:spcPct val="45000"/>
              </a:spcBef>
              <a:buClr>
                <a:schemeClr val="tx1"/>
              </a:buClr>
              <a:buFont typeface="Wingdings" pitchFamily="2" charset="2"/>
              <a:buAutoNum type="alphaLcParenR"/>
            </a:pPr>
            <a:r>
              <a:rPr lang="en-US" altLang="en-US" sz="1900" dirty="0">
                <a:latin typeface="Liberation Sans" panose="020B0604020202020204" pitchFamily="34" charset="0"/>
              </a:rPr>
              <a:t>None of the above.</a:t>
            </a:r>
          </a:p>
        </p:txBody>
      </p:sp>
      <p:sp>
        <p:nvSpPr>
          <p:cNvPr id="1268743" name="Rectangle 2"/>
          <p:cNvSpPr>
            <a:spLocks noChangeArrowheads="1"/>
          </p:cNvSpPr>
          <p:nvPr/>
        </p:nvSpPr>
        <p:spPr bwMode="auto">
          <a:xfrm>
            <a:off x="533400" y="1447800"/>
            <a:ext cx="4191000" cy="49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r>
              <a:rPr lang="en-US" altLang="en-US" sz="2600" b="1" dirty="0">
                <a:solidFill>
                  <a:schemeClr val="tx1">
                    <a:lumMod val="75000"/>
                    <a:lumOff val="25000"/>
                  </a:schemeClr>
                </a:solidFill>
                <a:latin typeface="Liberation Sans" panose="020B0604020202020204" pitchFamily="34" charset="0"/>
              </a:rPr>
              <a:t>IFRS Self-Test Questions</a:t>
            </a:r>
          </a:p>
        </p:txBody>
      </p:sp>
      <p:sp>
        <p:nvSpPr>
          <p:cNvPr id="8" name="Notched Right Arrow 7"/>
          <p:cNvSpPr/>
          <p:nvPr/>
        </p:nvSpPr>
        <p:spPr bwMode="auto">
          <a:xfrm>
            <a:off x="152400" y="5687704"/>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9" name="Text Box 13"/>
          <p:cNvSpPr txBox="1">
            <a:spLocks noChangeArrowheads="1"/>
          </p:cNvSpPr>
          <p:nvPr/>
        </p:nvSpPr>
        <p:spPr bwMode="auto">
          <a:xfrm>
            <a:off x="8153400" y="6369050"/>
            <a:ext cx="8382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4</a:t>
            </a:r>
          </a:p>
        </p:txBody>
      </p:sp>
      <p:sp>
        <p:nvSpPr>
          <p:cNvPr id="10" name="Rectangle 4"/>
          <p:cNvSpPr>
            <a:spLocks noChangeArrowheads="1"/>
          </p:cNvSpPr>
          <p:nvPr/>
        </p:nvSpPr>
        <p:spPr bwMode="auto">
          <a:xfrm>
            <a:off x="0" y="411163"/>
            <a:ext cx="9140825" cy="639762"/>
          </a:xfrm>
          <a:prstGeom prst="rect">
            <a:avLst/>
          </a:prstGeom>
          <a:solidFill>
            <a:srgbClr val="AD0000"/>
          </a:solidFill>
          <a:ln w="12700" cap="sq">
            <a:solidFill>
              <a:srgbClr val="A50021"/>
            </a:solidFill>
            <a:miter lim="800000"/>
            <a:headEnd type="none" w="sm" len="sm"/>
            <a:tailEnd type="none" w="sm" len="sm"/>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1" name="Rectangle 5"/>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effectLst>
                <a:outerShdw blurRad="38100" dist="38100" dir="2700000" algn="tl">
                  <a:srgbClr val="FFFFFF"/>
                </a:outerShdw>
              </a:effectLst>
              <a:latin typeface="Liberation Sans" panose="020B0604020202020204" pitchFamily="34" charset="0"/>
            </a:endParaRPr>
          </a:p>
        </p:txBody>
      </p:sp>
      <p:sp>
        <p:nvSpPr>
          <p:cNvPr id="12" name="Text Box 8"/>
          <p:cNvSpPr txBox="1">
            <a:spLocks noChangeArrowheads="1"/>
          </p:cNvSpPr>
          <p:nvPr/>
        </p:nvSpPr>
        <p:spPr bwMode="auto">
          <a:xfrm>
            <a:off x="1905000" y="414338"/>
            <a:ext cx="4114800" cy="582612"/>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3200" b="1" dirty="0">
                <a:solidFill>
                  <a:schemeClr val="bg1"/>
                </a:solidFill>
                <a:latin typeface="Liberation Sans" panose="020B0604020202020204" pitchFamily="34" charset="0"/>
              </a:rPr>
              <a:t>A Look at IFRS</a:t>
            </a:r>
          </a:p>
        </p:txBody>
      </p:sp>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115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23914870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Rectangle 2"/>
          <p:cNvSpPr>
            <a:spLocks noChangeArrowheads="1"/>
          </p:cNvSpPr>
          <p:nvPr/>
        </p:nvSpPr>
        <p:spPr bwMode="auto">
          <a:xfrm>
            <a:off x="533400" y="2036763"/>
            <a:ext cx="7924800" cy="326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717675" indent="-457200" algn="l">
              <a:defRPr sz="2400">
                <a:solidFill>
                  <a:schemeClr val="tx1"/>
                </a:solidFill>
                <a:latin typeface="Times New Roman" pitchFamily="18" charset="0"/>
              </a:defRPr>
            </a:lvl3pPr>
            <a:lvl4pPr marL="2289175" indent="-457200" algn="l">
              <a:defRPr sz="2400">
                <a:solidFill>
                  <a:schemeClr val="tx1"/>
                </a:solidFill>
                <a:latin typeface="Times New Roman" pitchFamily="18" charset="0"/>
              </a:defRPr>
            </a:lvl4pPr>
            <a:lvl5pPr marL="2860675" indent="-457200" algn="l">
              <a:defRPr sz="2400">
                <a:solidFill>
                  <a:schemeClr val="tx1"/>
                </a:solidFill>
                <a:latin typeface="Times New Roman" pitchFamily="18" charset="0"/>
              </a:defRPr>
            </a:lvl5pPr>
            <a:lvl6pPr marL="3317875" indent="-457200" eaLnBrk="0" fontAlgn="base" hangingPunct="0">
              <a:spcBef>
                <a:spcPct val="0"/>
              </a:spcBef>
              <a:spcAft>
                <a:spcPct val="0"/>
              </a:spcAft>
              <a:defRPr sz="2400">
                <a:solidFill>
                  <a:schemeClr val="tx1"/>
                </a:solidFill>
                <a:latin typeface="Times New Roman" pitchFamily="18" charset="0"/>
              </a:defRPr>
            </a:lvl6pPr>
            <a:lvl7pPr marL="3775075" indent="-457200" eaLnBrk="0" fontAlgn="base" hangingPunct="0">
              <a:spcBef>
                <a:spcPct val="0"/>
              </a:spcBef>
              <a:spcAft>
                <a:spcPct val="0"/>
              </a:spcAft>
              <a:defRPr sz="2400">
                <a:solidFill>
                  <a:schemeClr val="tx1"/>
                </a:solidFill>
                <a:latin typeface="Times New Roman" pitchFamily="18" charset="0"/>
              </a:defRPr>
            </a:lvl7pPr>
            <a:lvl8pPr marL="4232275" indent="-457200" eaLnBrk="0" fontAlgn="base" hangingPunct="0">
              <a:spcBef>
                <a:spcPct val="0"/>
              </a:spcBef>
              <a:spcAft>
                <a:spcPct val="0"/>
              </a:spcAft>
              <a:defRPr sz="2400">
                <a:solidFill>
                  <a:schemeClr val="tx1"/>
                </a:solidFill>
                <a:latin typeface="Times New Roman" pitchFamily="18" charset="0"/>
              </a:defRPr>
            </a:lvl8pPr>
            <a:lvl9pPr marL="4689475"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50000"/>
              </a:spcBef>
              <a:buClr>
                <a:srgbClr val="800000"/>
              </a:buClr>
              <a:buSzPct val="80000"/>
              <a:buFont typeface="Wingdings" pitchFamily="2" charset="2"/>
              <a:buNone/>
            </a:pPr>
            <a:r>
              <a:rPr lang="en-US" altLang="en-US" sz="2200" dirty="0">
                <a:latin typeface="Liberation Sans" panose="020B0604020202020204" pitchFamily="34" charset="0"/>
              </a:rPr>
              <a:t>Presentation of comprehensive income must be reported under IFRS in:</a:t>
            </a:r>
          </a:p>
          <a:p>
            <a:pPr lvl="1">
              <a:lnSpc>
                <a:spcPct val="125000"/>
              </a:lnSpc>
              <a:spcBef>
                <a:spcPct val="50000"/>
              </a:spcBef>
              <a:buClr>
                <a:schemeClr val="tx1"/>
              </a:buClr>
              <a:buFont typeface="Wingdings" pitchFamily="2" charset="2"/>
              <a:buAutoNum type="alphaLcParenR"/>
            </a:pPr>
            <a:r>
              <a:rPr lang="en-US" altLang="en-US" sz="2200" dirty="0">
                <a:latin typeface="Liberation Sans" panose="020B0604020202020204" pitchFamily="34" charset="0"/>
              </a:rPr>
              <a:t>the statement of stockholders’ equity.</a:t>
            </a:r>
          </a:p>
          <a:p>
            <a:pPr lvl="1">
              <a:lnSpc>
                <a:spcPct val="125000"/>
              </a:lnSpc>
              <a:spcBef>
                <a:spcPct val="50000"/>
              </a:spcBef>
              <a:buClr>
                <a:schemeClr val="tx1"/>
              </a:buClr>
              <a:buFont typeface="Wingdings" pitchFamily="2" charset="2"/>
              <a:buAutoNum type="alphaLcParenR"/>
            </a:pPr>
            <a:r>
              <a:rPr lang="en-US" altLang="en-US" sz="2200" dirty="0">
                <a:latin typeface="Liberation Sans" panose="020B0604020202020204" pitchFamily="34" charset="0"/>
              </a:rPr>
              <a:t>the income statement ending with net income.</a:t>
            </a:r>
          </a:p>
          <a:p>
            <a:pPr lvl="1">
              <a:lnSpc>
                <a:spcPct val="125000"/>
              </a:lnSpc>
              <a:spcBef>
                <a:spcPct val="50000"/>
              </a:spcBef>
              <a:buClr>
                <a:schemeClr val="tx1"/>
              </a:buClr>
              <a:buFont typeface="Wingdings" pitchFamily="2" charset="2"/>
              <a:buAutoNum type="alphaLcParenR"/>
            </a:pPr>
            <a:r>
              <a:rPr lang="en-US" altLang="en-US" sz="2200" dirty="0">
                <a:latin typeface="Liberation Sans" panose="020B0604020202020204" pitchFamily="34" charset="0"/>
              </a:rPr>
              <a:t>the notes to the financial statements.</a:t>
            </a:r>
          </a:p>
          <a:p>
            <a:pPr lvl="1">
              <a:lnSpc>
                <a:spcPct val="125000"/>
              </a:lnSpc>
              <a:spcBef>
                <a:spcPct val="50000"/>
              </a:spcBef>
              <a:buClr>
                <a:schemeClr val="tx1"/>
              </a:buClr>
              <a:buFont typeface="Wingdings" pitchFamily="2" charset="2"/>
              <a:buAutoNum type="alphaLcParenR"/>
            </a:pPr>
            <a:r>
              <a:rPr lang="en-US" altLang="en-US" sz="2200" dirty="0">
                <a:latin typeface="Liberation Sans" panose="020B0604020202020204" pitchFamily="34" charset="0"/>
              </a:rPr>
              <a:t>a statement of comprehensive income.</a:t>
            </a:r>
          </a:p>
        </p:txBody>
      </p:sp>
      <p:sp>
        <p:nvSpPr>
          <p:cNvPr id="1272839" name="Rectangle 2"/>
          <p:cNvSpPr>
            <a:spLocks noChangeArrowheads="1"/>
          </p:cNvSpPr>
          <p:nvPr/>
        </p:nvSpPr>
        <p:spPr bwMode="auto">
          <a:xfrm>
            <a:off x="533400" y="1447800"/>
            <a:ext cx="4191000" cy="49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r>
              <a:rPr lang="en-US" altLang="en-US" sz="2600" b="1" dirty="0">
                <a:solidFill>
                  <a:schemeClr val="tx1">
                    <a:lumMod val="75000"/>
                    <a:lumOff val="25000"/>
                  </a:schemeClr>
                </a:solidFill>
                <a:latin typeface="Liberation Sans" panose="020B0604020202020204" pitchFamily="34" charset="0"/>
              </a:rPr>
              <a:t>IFRS Self-Test Questions</a:t>
            </a:r>
          </a:p>
        </p:txBody>
      </p:sp>
      <p:sp>
        <p:nvSpPr>
          <p:cNvPr id="8" name="Notched Right Arrow 7"/>
          <p:cNvSpPr/>
          <p:nvPr/>
        </p:nvSpPr>
        <p:spPr bwMode="auto">
          <a:xfrm>
            <a:off x="152400" y="4849504"/>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9" name="Text Box 13"/>
          <p:cNvSpPr txBox="1">
            <a:spLocks noChangeArrowheads="1"/>
          </p:cNvSpPr>
          <p:nvPr/>
        </p:nvSpPr>
        <p:spPr bwMode="auto">
          <a:xfrm>
            <a:off x="8153400" y="6369050"/>
            <a:ext cx="8382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4</a:t>
            </a:r>
          </a:p>
        </p:txBody>
      </p:sp>
      <p:sp>
        <p:nvSpPr>
          <p:cNvPr id="10" name="Rectangle 4"/>
          <p:cNvSpPr>
            <a:spLocks noChangeArrowheads="1"/>
          </p:cNvSpPr>
          <p:nvPr/>
        </p:nvSpPr>
        <p:spPr bwMode="auto">
          <a:xfrm>
            <a:off x="0" y="411163"/>
            <a:ext cx="9140825" cy="639762"/>
          </a:xfrm>
          <a:prstGeom prst="rect">
            <a:avLst/>
          </a:prstGeom>
          <a:solidFill>
            <a:srgbClr val="AD0000"/>
          </a:solidFill>
          <a:ln w="12700" cap="sq">
            <a:solidFill>
              <a:srgbClr val="A50021"/>
            </a:solidFill>
            <a:miter lim="800000"/>
            <a:headEnd type="none" w="sm" len="sm"/>
            <a:tailEnd type="none" w="sm" len="sm"/>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1" name="Rectangle 5"/>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effectLst>
                <a:outerShdw blurRad="38100" dist="38100" dir="2700000" algn="tl">
                  <a:srgbClr val="FFFFFF"/>
                </a:outerShdw>
              </a:effectLst>
              <a:latin typeface="Liberation Sans" panose="020B0604020202020204" pitchFamily="34" charset="0"/>
            </a:endParaRPr>
          </a:p>
        </p:txBody>
      </p:sp>
      <p:sp>
        <p:nvSpPr>
          <p:cNvPr id="12" name="Text Box 8"/>
          <p:cNvSpPr txBox="1">
            <a:spLocks noChangeArrowheads="1"/>
          </p:cNvSpPr>
          <p:nvPr/>
        </p:nvSpPr>
        <p:spPr bwMode="auto">
          <a:xfrm>
            <a:off x="1905000" y="414338"/>
            <a:ext cx="4114800" cy="582612"/>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3200" b="1" dirty="0">
                <a:solidFill>
                  <a:schemeClr val="bg1"/>
                </a:solidFill>
                <a:latin typeface="Liberation Sans" panose="020B0604020202020204" pitchFamily="34" charset="0"/>
              </a:rPr>
              <a:t>A Look at IFRS</a:t>
            </a:r>
          </a:p>
        </p:txBody>
      </p:sp>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115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11814465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2"/>
          <p:cNvSpPr>
            <a:spLocks noChangeArrowheads="1"/>
          </p:cNvSpPr>
          <p:nvPr/>
        </p:nvSpPr>
        <p:spPr bwMode="auto">
          <a:xfrm>
            <a:off x="533400" y="2016125"/>
            <a:ext cx="8229600" cy="450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ts val="600"/>
              </a:spcBef>
              <a:buClr>
                <a:srgbClr val="800000"/>
              </a:buClr>
              <a:buSzPct val="80000"/>
              <a:buFont typeface="Wingdings" pitchFamily="2" charset="2"/>
              <a:buNone/>
            </a:pPr>
            <a:r>
              <a:rPr lang="en-US" sz="1800" dirty="0">
                <a:latin typeface="Liberation Sans" panose="020B0604020202020204" pitchFamily="34" charset="0"/>
              </a:rPr>
              <a:t>In preparing its income statement for 2017, Parmalane assembles the following information.</a:t>
            </a:r>
          </a:p>
          <a:p>
            <a:pPr marL="463550" algn="l">
              <a:lnSpc>
                <a:spcPct val="125000"/>
              </a:lnSpc>
              <a:spcBef>
                <a:spcPts val="600"/>
              </a:spcBef>
              <a:buClr>
                <a:srgbClr val="800000"/>
              </a:buClr>
              <a:buSzPct val="80000"/>
              <a:buFont typeface="Wingdings" pitchFamily="2" charset="2"/>
              <a:buNone/>
              <a:tabLst>
                <a:tab pos="5949950" algn="r"/>
              </a:tabLst>
            </a:pPr>
            <a:r>
              <a:rPr lang="en-US" sz="1800" dirty="0">
                <a:latin typeface="Liberation Sans" panose="020B0604020202020204" pitchFamily="34" charset="0"/>
              </a:rPr>
              <a:t>Sales revenue 	$500,000</a:t>
            </a:r>
          </a:p>
          <a:p>
            <a:pPr marL="463550" algn="l">
              <a:spcBef>
                <a:spcPts val="0"/>
              </a:spcBef>
              <a:buClr>
                <a:srgbClr val="800000"/>
              </a:buClr>
              <a:buSzPct val="80000"/>
              <a:buFont typeface="Wingdings" pitchFamily="2" charset="2"/>
              <a:buNone/>
              <a:tabLst>
                <a:tab pos="5949950" algn="r"/>
              </a:tabLst>
            </a:pPr>
            <a:r>
              <a:rPr lang="en-US" sz="1800" dirty="0">
                <a:latin typeface="Liberation Sans" panose="020B0604020202020204" pitchFamily="34" charset="0"/>
              </a:rPr>
              <a:t>Cost of goods sold 	300,000</a:t>
            </a:r>
          </a:p>
          <a:p>
            <a:pPr marL="463550" algn="l">
              <a:spcBef>
                <a:spcPts val="0"/>
              </a:spcBef>
              <a:buClr>
                <a:srgbClr val="800000"/>
              </a:buClr>
              <a:buSzPct val="80000"/>
              <a:buFont typeface="Wingdings" pitchFamily="2" charset="2"/>
              <a:buNone/>
              <a:tabLst>
                <a:tab pos="5949950" algn="r"/>
              </a:tabLst>
            </a:pPr>
            <a:r>
              <a:rPr lang="en-US" sz="1800" dirty="0">
                <a:latin typeface="Liberation Sans" panose="020B0604020202020204" pitchFamily="34" charset="0"/>
              </a:rPr>
              <a:t>Operating expenses 	40,000</a:t>
            </a:r>
          </a:p>
          <a:p>
            <a:pPr marL="463550" algn="l">
              <a:spcBef>
                <a:spcPts val="0"/>
              </a:spcBef>
              <a:buClr>
                <a:srgbClr val="800000"/>
              </a:buClr>
              <a:buSzPct val="80000"/>
              <a:buFont typeface="Wingdings" pitchFamily="2" charset="2"/>
              <a:buNone/>
              <a:tabLst>
                <a:tab pos="5949950" algn="r"/>
              </a:tabLst>
            </a:pPr>
            <a:r>
              <a:rPr lang="en-US" sz="1800" dirty="0">
                <a:latin typeface="Liberation Sans" panose="020B0604020202020204" pitchFamily="34" charset="0"/>
              </a:rPr>
              <a:t>Loss on discontinued operations 	20,000</a:t>
            </a:r>
          </a:p>
          <a:p>
            <a:pPr algn="l">
              <a:lnSpc>
                <a:spcPct val="120000"/>
              </a:lnSpc>
              <a:spcBef>
                <a:spcPts val="600"/>
              </a:spcBef>
              <a:buClr>
                <a:srgbClr val="800000"/>
              </a:buClr>
              <a:buSzPct val="80000"/>
              <a:buFont typeface="Wingdings" pitchFamily="2" charset="2"/>
              <a:buNone/>
            </a:pPr>
            <a:r>
              <a:rPr lang="en-US" sz="1800" dirty="0">
                <a:latin typeface="Liberation Sans" panose="020B0604020202020204" pitchFamily="34" charset="0"/>
              </a:rPr>
              <a:t>Ignoring income taxes, what is Parmalane’s income from continuing operations for 2017 under IFRS?</a:t>
            </a:r>
          </a:p>
          <a:p>
            <a:pPr marL="682625" indent="-450850" algn="l">
              <a:lnSpc>
                <a:spcPct val="125000"/>
              </a:lnSpc>
              <a:spcBef>
                <a:spcPts val="600"/>
              </a:spcBef>
              <a:buClr>
                <a:srgbClr val="800000"/>
              </a:buClr>
              <a:buSzPct val="80000"/>
              <a:buFont typeface="Wingdings" pitchFamily="2" charset="2"/>
              <a:buNone/>
            </a:pPr>
            <a:r>
              <a:rPr lang="en-US" sz="1800" dirty="0">
                <a:latin typeface="Liberation Sans" panose="020B0604020202020204" pitchFamily="34" charset="0"/>
              </a:rPr>
              <a:t>(a) 	$260,000.</a:t>
            </a:r>
          </a:p>
          <a:p>
            <a:pPr marL="682625" indent="-450850" algn="l">
              <a:lnSpc>
                <a:spcPct val="125000"/>
              </a:lnSpc>
              <a:spcBef>
                <a:spcPts val="300"/>
              </a:spcBef>
              <a:buClr>
                <a:srgbClr val="800000"/>
              </a:buClr>
              <a:buSzPct val="80000"/>
              <a:buFont typeface="Wingdings" pitchFamily="2" charset="2"/>
              <a:buNone/>
            </a:pPr>
            <a:r>
              <a:rPr lang="en-US" sz="1800" dirty="0">
                <a:latin typeface="Liberation Sans" panose="020B0604020202020204" pitchFamily="34" charset="0"/>
              </a:rPr>
              <a:t>(b) 	$250,000.</a:t>
            </a:r>
          </a:p>
          <a:p>
            <a:pPr marL="682625" indent="-450850" algn="l">
              <a:lnSpc>
                <a:spcPct val="125000"/>
              </a:lnSpc>
              <a:spcBef>
                <a:spcPts val="300"/>
              </a:spcBef>
              <a:buClr>
                <a:srgbClr val="800000"/>
              </a:buClr>
              <a:buSzPct val="80000"/>
              <a:buFont typeface="Wingdings" pitchFamily="2" charset="2"/>
              <a:buNone/>
            </a:pPr>
            <a:r>
              <a:rPr lang="en-US" sz="1800" dirty="0">
                <a:latin typeface="Liberation Sans" panose="020B0604020202020204" pitchFamily="34" charset="0"/>
              </a:rPr>
              <a:t>(c) 	$240,000.</a:t>
            </a:r>
          </a:p>
          <a:p>
            <a:pPr marL="682625" indent="-450850" algn="l">
              <a:lnSpc>
                <a:spcPct val="125000"/>
              </a:lnSpc>
              <a:spcBef>
                <a:spcPts val="300"/>
              </a:spcBef>
              <a:buClr>
                <a:srgbClr val="800000"/>
              </a:buClr>
              <a:buSzPct val="80000"/>
              <a:buFont typeface="Wingdings" pitchFamily="2" charset="2"/>
              <a:buNone/>
            </a:pPr>
            <a:r>
              <a:rPr lang="en-US" sz="1800" dirty="0">
                <a:latin typeface="Liberation Sans" panose="020B0604020202020204" pitchFamily="34" charset="0"/>
              </a:rPr>
              <a:t>(d) 	$160,000.</a:t>
            </a:r>
            <a:endParaRPr lang="en-US" altLang="en-US" sz="1800" dirty="0">
              <a:latin typeface="Liberation Sans" panose="020B0604020202020204" pitchFamily="34" charset="0"/>
            </a:endParaRPr>
          </a:p>
        </p:txBody>
      </p:sp>
      <p:sp>
        <p:nvSpPr>
          <p:cNvPr id="1270791" name="Rectangle 2"/>
          <p:cNvSpPr>
            <a:spLocks noChangeArrowheads="1"/>
          </p:cNvSpPr>
          <p:nvPr/>
        </p:nvSpPr>
        <p:spPr bwMode="auto">
          <a:xfrm>
            <a:off x="533400" y="1447800"/>
            <a:ext cx="4191000" cy="49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r>
              <a:rPr lang="en-US" altLang="en-US" sz="2600" b="1" dirty="0">
                <a:solidFill>
                  <a:schemeClr val="tx1">
                    <a:lumMod val="75000"/>
                    <a:lumOff val="25000"/>
                  </a:schemeClr>
                </a:solidFill>
                <a:latin typeface="Liberation Sans" panose="020B0604020202020204" pitchFamily="34" charset="0"/>
              </a:rPr>
              <a:t>IFRS Self-Test Questions</a:t>
            </a:r>
          </a:p>
        </p:txBody>
      </p:sp>
      <p:sp>
        <p:nvSpPr>
          <p:cNvPr id="8" name="Notched Right Arrow 7"/>
          <p:cNvSpPr/>
          <p:nvPr/>
        </p:nvSpPr>
        <p:spPr bwMode="auto">
          <a:xfrm>
            <a:off x="152400" y="586740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9" name="Text Box 13"/>
          <p:cNvSpPr txBox="1">
            <a:spLocks noChangeArrowheads="1"/>
          </p:cNvSpPr>
          <p:nvPr/>
        </p:nvSpPr>
        <p:spPr bwMode="auto">
          <a:xfrm>
            <a:off x="8153400" y="6369050"/>
            <a:ext cx="8382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4</a:t>
            </a:r>
          </a:p>
        </p:txBody>
      </p:sp>
      <p:sp>
        <p:nvSpPr>
          <p:cNvPr id="10" name="Rectangle 4"/>
          <p:cNvSpPr>
            <a:spLocks noChangeArrowheads="1"/>
          </p:cNvSpPr>
          <p:nvPr/>
        </p:nvSpPr>
        <p:spPr bwMode="auto">
          <a:xfrm>
            <a:off x="0" y="411163"/>
            <a:ext cx="9140825" cy="639762"/>
          </a:xfrm>
          <a:prstGeom prst="rect">
            <a:avLst/>
          </a:prstGeom>
          <a:solidFill>
            <a:srgbClr val="AD0000"/>
          </a:solidFill>
          <a:ln w="12700" cap="sq">
            <a:solidFill>
              <a:srgbClr val="A50021"/>
            </a:solidFill>
            <a:miter lim="800000"/>
            <a:headEnd type="none" w="sm" len="sm"/>
            <a:tailEnd type="none" w="sm" len="sm"/>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1" name="Rectangle 5"/>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effectLst>
                <a:outerShdw blurRad="38100" dist="38100" dir="2700000" algn="tl">
                  <a:srgbClr val="FFFFFF"/>
                </a:outerShdw>
              </a:effectLst>
              <a:latin typeface="Liberation Sans" panose="020B0604020202020204" pitchFamily="34" charset="0"/>
            </a:endParaRPr>
          </a:p>
        </p:txBody>
      </p:sp>
      <p:sp>
        <p:nvSpPr>
          <p:cNvPr id="12" name="Text Box 8"/>
          <p:cNvSpPr txBox="1">
            <a:spLocks noChangeArrowheads="1"/>
          </p:cNvSpPr>
          <p:nvPr/>
        </p:nvSpPr>
        <p:spPr bwMode="auto">
          <a:xfrm>
            <a:off x="1905000" y="414338"/>
            <a:ext cx="4114800" cy="582612"/>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3200" b="1" dirty="0">
                <a:solidFill>
                  <a:schemeClr val="bg1"/>
                </a:solidFill>
                <a:latin typeface="Liberation Sans" panose="020B0604020202020204" pitchFamily="34" charset="0"/>
              </a:rPr>
              <a:t>A Look at IFRS</a:t>
            </a:r>
          </a:p>
        </p:txBody>
      </p:sp>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115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16148490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601640" y="1371600"/>
            <a:ext cx="7924800"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just">
              <a:lnSpc>
                <a:spcPct val="130000"/>
              </a:lnSpc>
            </a:pPr>
            <a:r>
              <a:rPr lang="en-US" altLang="en-US" sz="2000" b="0" dirty="0">
                <a:latin typeface="Liberation Sans" panose="020B0604020202020204" pitchFamily="34" charset="0"/>
              </a:rPr>
              <a:t>“Copyright © 2015 John Wiley &amp; Sons, Inc. All rights reserved. Reproduction or translation of this work beyond that permitted in Section 117 of the 1976 United States Copyright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54275" name="Line 3"/>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chemeClr val="tx2">
                    <a:lumMod val="75000"/>
                  </a:schemeClr>
                </a:solidFill>
                <a:latin typeface="Liberation Sans" panose="020B0604020202020204" pitchFamily="34" charset="0"/>
              </a:rPr>
              <a:t>Copyright</a:t>
            </a:r>
          </a:p>
        </p:txBody>
      </p:sp>
    </p:spTree>
    <p:extLst>
      <p:ext uri="{BB962C8B-B14F-4D97-AF65-F5344CB8AC3E}">
        <p14:creationId xmlns:p14="http://schemas.microsoft.com/office/powerpoint/2010/main" val="994797502"/>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60" name="Rectangle 4"/>
          <p:cNvSpPr>
            <a:spLocks noChangeArrowheads="1"/>
          </p:cNvSpPr>
          <p:nvPr/>
        </p:nvSpPr>
        <p:spPr bwMode="auto">
          <a:xfrm>
            <a:off x="533400" y="1295400"/>
            <a:ext cx="7924800" cy="41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spcBef>
                <a:spcPts val="1200"/>
              </a:spcBef>
              <a:defRPr/>
            </a:pPr>
            <a:r>
              <a:rPr lang="en-US" b="1" dirty="0">
                <a:solidFill>
                  <a:schemeClr val="tx2">
                    <a:lumMod val="75000"/>
                  </a:schemeClr>
                </a:solidFill>
                <a:latin typeface="Liberation Sans" panose="020B0604020202020204" pitchFamily="34" charset="0"/>
              </a:rPr>
              <a:t>Vertical analysis</a:t>
            </a:r>
            <a:r>
              <a:rPr lang="en-US" sz="2300" dirty="0">
                <a:latin typeface="Liberation Sans" panose="020B0604020202020204" pitchFamily="34" charset="0"/>
              </a:rPr>
              <a:t>, also called </a:t>
            </a:r>
            <a:r>
              <a:rPr lang="en-US" sz="2300" b="1" dirty="0">
                <a:latin typeface="Liberation Sans" panose="020B0604020202020204" pitchFamily="34" charset="0"/>
              </a:rPr>
              <a:t>common-size analysis</a:t>
            </a:r>
            <a:r>
              <a:rPr lang="en-US" sz="2300" dirty="0">
                <a:latin typeface="Liberation Sans" panose="020B0604020202020204" pitchFamily="34" charset="0"/>
              </a:rPr>
              <a:t>, is a technique that expresses each financial statement item as a percent of a base amount. </a:t>
            </a:r>
          </a:p>
          <a:p>
            <a:pPr marL="692150" lvl="1" indent="-457200" algn="l">
              <a:lnSpc>
                <a:spcPct val="125000"/>
              </a:lnSpc>
              <a:spcBef>
                <a:spcPts val="1200"/>
              </a:spcBef>
              <a:buClr>
                <a:srgbClr val="800000"/>
              </a:buClr>
              <a:buSzPct val="80000"/>
              <a:buFont typeface="Wingdings" pitchFamily="2" charset="2"/>
              <a:buChar char="u"/>
              <a:defRPr/>
            </a:pPr>
            <a:r>
              <a:rPr lang="en-US" sz="2200" dirty="0">
                <a:latin typeface="Liberation Sans" panose="020B0604020202020204" pitchFamily="34" charset="0"/>
              </a:rPr>
              <a:t>On an </a:t>
            </a:r>
            <a:r>
              <a:rPr lang="en-US" sz="2200" b="1" dirty="0">
                <a:latin typeface="Liberation Sans" panose="020B0604020202020204" pitchFamily="34" charset="0"/>
              </a:rPr>
              <a:t>income statement</a:t>
            </a:r>
            <a:r>
              <a:rPr lang="en-US" sz="2200" dirty="0">
                <a:latin typeface="Liberation Sans" panose="020B0604020202020204" pitchFamily="34" charset="0"/>
              </a:rPr>
              <a:t>, we might say that selling expenses are 16% of net sales.</a:t>
            </a:r>
          </a:p>
          <a:p>
            <a:pPr marL="692150" lvl="1" indent="-457200" algn="l">
              <a:lnSpc>
                <a:spcPct val="125000"/>
              </a:lnSpc>
              <a:spcBef>
                <a:spcPts val="1200"/>
              </a:spcBef>
              <a:buClr>
                <a:srgbClr val="800000"/>
              </a:buClr>
              <a:buSzPct val="80000"/>
              <a:buFont typeface="Wingdings" pitchFamily="2" charset="2"/>
              <a:buChar char="u"/>
              <a:defRPr/>
            </a:pPr>
            <a:r>
              <a:rPr lang="en-US" sz="2200" dirty="0">
                <a:latin typeface="Liberation Sans" panose="020B0604020202020204" pitchFamily="34" charset="0"/>
              </a:rPr>
              <a:t>Vertical analysis is commonly applied to the</a:t>
            </a:r>
          </a:p>
          <a:p>
            <a:pPr marL="1149350" lvl="2" indent="-457200" algn="l">
              <a:lnSpc>
                <a:spcPct val="125000"/>
              </a:lnSpc>
              <a:spcBef>
                <a:spcPts val="1200"/>
              </a:spcBef>
              <a:buClr>
                <a:srgbClr val="800000"/>
              </a:buClr>
              <a:buSzPct val="85000"/>
              <a:buFont typeface="Arial" panose="020B0604020202020204" pitchFamily="34" charset="0"/>
              <a:buChar char="►"/>
              <a:defRPr/>
            </a:pPr>
            <a:r>
              <a:rPr lang="en-US" sz="2100" dirty="0">
                <a:latin typeface="Liberation Sans" panose="020B0604020202020204" pitchFamily="34" charset="0"/>
              </a:rPr>
              <a:t>balance sheet and </a:t>
            </a:r>
          </a:p>
          <a:p>
            <a:pPr marL="1149350" lvl="2" indent="-457200" algn="l">
              <a:lnSpc>
                <a:spcPct val="125000"/>
              </a:lnSpc>
              <a:spcBef>
                <a:spcPts val="1200"/>
              </a:spcBef>
              <a:buClr>
                <a:srgbClr val="800000"/>
              </a:buClr>
              <a:buSzPct val="85000"/>
              <a:buFont typeface="Arial" panose="020B0604020202020204" pitchFamily="34" charset="0"/>
              <a:buChar char="►"/>
              <a:defRPr/>
            </a:pPr>
            <a:r>
              <a:rPr lang="en-US" sz="2100" dirty="0">
                <a:latin typeface="Liberation Sans" panose="020B0604020202020204" pitchFamily="34" charset="0"/>
              </a:rPr>
              <a:t>income statement.</a:t>
            </a:r>
          </a:p>
        </p:txBody>
      </p:sp>
      <p:sp>
        <p:nvSpPr>
          <p:cNvPr id="12291" name="Rectangle 5"/>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Vertical Analysis</a:t>
            </a:r>
          </a:p>
        </p:txBody>
      </p:sp>
      <p:sp>
        <p:nvSpPr>
          <p:cNvPr id="12292"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2293"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1</a:t>
            </a:r>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6553200" y="1981200"/>
            <a:ext cx="2362200"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pPr>
            <a:r>
              <a:rPr lang="en-US" altLang="en-US" sz="1600" b="1" dirty="0">
                <a:latin typeface="Liberation Sans" panose="020B0604020202020204" pitchFamily="34" charset="0"/>
              </a:rPr>
              <a:t>Quality is choosing to finance its growth through retention of earnings rather than through issuing additional debt.</a:t>
            </a:r>
          </a:p>
        </p:txBody>
      </p:sp>
      <p:sp>
        <p:nvSpPr>
          <p:cNvPr id="13315" name="Rectangle 6"/>
          <p:cNvSpPr>
            <a:spLocks noChangeArrowheads="1"/>
          </p:cNvSpPr>
          <p:nvPr/>
        </p:nvSpPr>
        <p:spPr bwMode="auto">
          <a:xfrm>
            <a:off x="6553200" y="1219200"/>
            <a:ext cx="17526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b="1" dirty="0">
                <a:latin typeface="Liberation Sans" panose="020B0604020202020204" pitchFamily="34" charset="0"/>
              </a:rPr>
              <a:t>Illustration 18-8</a:t>
            </a:r>
          </a:p>
          <a:p>
            <a:pPr algn="l"/>
            <a:r>
              <a:rPr lang="en-US" altLang="en-US" sz="1200" dirty="0">
                <a:latin typeface="Liberation Sans" panose="020B0604020202020204" pitchFamily="34" charset="0"/>
              </a:rPr>
              <a:t>Vertical analysis of</a:t>
            </a:r>
          </a:p>
          <a:p>
            <a:pPr algn="l"/>
            <a:r>
              <a:rPr lang="en-US" altLang="en-US" sz="1200" dirty="0">
                <a:latin typeface="Liberation Sans" panose="020B0604020202020204" pitchFamily="34" charset="0"/>
              </a:rPr>
              <a:t>balance sheets</a:t>
            </a:r>
          </a:p>
        </p:txBody>
      </p:sp>
      <p:sp>
        <p:nvSpPr>
          <p:cNvPr id="13316" name="Rectangle 10"/>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Vertical Analysis</a:t>
            </a:r>
          </a:p>
        </p:txBody>
      </p:sp>
      <p:sp>
        <p:nvSpPr>
          <p:cNvPr id="13317"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3319"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1</a:t>
            </a:r>
          </a:p>
        </p:txBody>
      </p:sp>
      <p:pic>
        <p:nvPicPr>
          <p:cNvPr id="1332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4060825"/>
            <a:ext cx="2171700" cy="14255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71682"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94100" y="1295400"/>
            <a:ext cx="6106700" cy="4741863"/>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6553200" y="1219200"/>
            <a:ext cx="17526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b="1" dirty="0">
                <a:latin typeface="Liberation Sans" panose="020B0604020202020204" pitchFamily="34" charset="0"/>
              </a:rPr>
              <a:t>Illustration 18-9</a:t>
            </a:r>
          </a:p>
          <a:p>
            <a:pPr algn="l"/>
            <a:r>
              <a:rPr lang="en-US" altLang="en-US" sz="1200" dirty="0">
                <a:latin typeface="Liberation Sans" panose="020B0604020202020204" pitchFamily="34" charset="0"/>
              </a:rPr>
              <a:t>Vertical analysis of</a:t>
            </a:r>
          </a:p>
          <a:p>
            <a:pPr algn="l"/>
            <a:r>
              <a:rPr lang="en-US" altLang="en-US" sz="1200" dirty="0">
                <a:latin typeface="Liberation Sans" panose="020B0604020202020204" pitchFamily="34" charset="0"/>
              </a:rPr>
              <a:t>Income statements</a:t>
            </a:r>
          </a:p>
        </p:txBody>
      </p:sp>
      <p:sp>
        <p:nvSpPr>
          <p:cNvPr id="14339" name="Rectangle 8"/>
          <p:cNvSpPr>
            <a:spLocks noChangeArrowheads="1"/>
          </p:cNvSpPr>
          <p:nvPr/>
        </p:nvSpPr>
        <p:spPr bwMode="auto">
          <a:xfrm>
            <a:off x="5334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Vertical Analysis</a:t>
            </a:r>
          </a:p>
        </p:txBody>
      </p:sp>
      <p:sp>
        <p:nvSpPr>
          <p:cNvPr id="14340"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4342" name="Text Box 13"/>
          <p:cNvSpPr txBox="1">
            <a:spLocks noChangeArrowheads="1"/>
          </p:cNvSpPr>
          <p:nvPr/>
        </p:nvSpPr>
        <p:spPr bwMode="auto">
          <a:xfrm>
            <a:off x="8210550" y="6369050"/>
            <a:ext cx="781050" cy="33813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b="1" i="1" dirty="0">
                <a:solidFill>
                  <a:schemeClr val="bg2"/>
                </a:solidFill>
                <a:latin typeface="Liberation Sans" panose="020B0604020202020204" pitchFamily="34" charset="0"/>
              </a:rPr>
              <a:t>LO 1</a:t>
            </a:r>
          </a:p>
        </p:txBody>
      </p:sp>
      <p:pic>
        <p:nvPicPr>
          <p:cNvPr id="1434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2738" y="3900488"/>
            <a:ext cx="2252662" cy="13573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14344" name="Rectangle 3"/>
          <p:cNvSpPr>
            <a:spLocks noChangeArrowheads="1"/>
          </p:cNvSpPr>
          <p:nvPr/>
        </p:nvSpPr>
        <p:spPr bwMode="auto">
          <a:xfrm>
            <a:off x="6553200" y="1981200"/>
            <a:ext cx="23622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pPr>
            <a:r>
              <a:rPr lang="en-US" altLang="en-US" sz="1600" b="1" dirty="0">
                <a:latin typeface="Liberation Sans" panose="020B0604020202020204" pitchFamily="34" charset="0"/>
              </a:rPr>
              <a:t>Quality appears</a:t>
            </a:r>
          </a:p>
          <a:p>
            <a:pPr algn="l">
              <a:lnSpc>
                <a:spcPct val="120000"/>
              </a:lnSpc>
            </a:pPr>
            <a:r>
              <a:rPr lang="en-US" altLang="en-US" sz="1600" b="1" dirty="0">
                <a:latin typeface="Liberation Sans" panose="020B0604020202020204" pitchFamily="34" charset="0"/>
              </a:rPr>
              <a:t>to be a profitable enterprise that is becoming even more successful.</a:t>
            </a:r>
          </a:p>
        </p:txBody>
      </p:sp>
      <p:pic>
        <p:nvPicPr>
          <p:cNvPr id="72706"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1295400"/>
            <a:ext cx="6096000" cy="47244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75000"/>
          </a:schemeClr>
        </a:solidFill>
        <a:ln>
          <a:solidFill>
            <a:schemeClr val="tx1"/>
          </a:solidFill>
        </a:ln>
        <a:effectLst/>
      </a:spPr>
      <a:bodyPr lIns="90488" tIns="44450" rIns="90488" bIns="44450">
        <a:spAutoFit/>
      </a:bodyPr>
      <a:lstStyle>
        <a:defPPr>
          <a:defRPr sz="1400" b="1" dirty="0">
            <a:solidFill>
              <a:schemeClr val="accent3"/>
            </a:solidFill>
            <a:latin typeface="+mn-lt"/>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13876</TotalTime>
  <Pages>43</Pages>
  <Words>2961</Words>
  <Application>Microsoft Office PowerPoint</Application>
  <PresentationFormat>On-screen Show (4:3)</PresentationFormat>
  <Paragraphs>535</Paragraphs>
  <Slides>67</Slides>
  <Notes>67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4" baseType="lpstr">
      <vt:lpstr>Arial</vt:lpstr>
      <vt:lpstr>Comic Sans MS</vt:lpstr>
      <vt:lpstr>Liberation Sans</vt:lpstr>
      <vt:lpstr>Times New Roman</vt:lpstr>
      <vt:lpstr>Wingdings</vt:lpstr>
      <vt:lpstr>movnglnc</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Mohammad Delwar Hussain</cp:lastModifiedBy>
  <cp:revision>2609</cp:revision>
  <cp:lastPrinted>1999-09-16T17:08:20Z</cp:lastPrinted>
  <dcterms:created xsi:type="dcterms:W3CDTF">1997-03-28T18:03:02Z</dcterms:created>
  <dcterms:modified xsi:type="dcterms:W3CDTF">2024-06-11T03:25:29Z</dcterms:modified>
</cp:coreProperties>
</file>